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76" r:id="rId10"/>
    <p:sldId id="265" r:id="rId11"/>
    <p:sldId id="266" r:id="rId12"/>
    <p:sldId id="267" r:id="rId13"/>
    <p:sldId id="268" r:id="rId14"/>
    <p:sldId id="269" r:id="rId15"/>
    <p:sldId id="270" r:id="rId16"/>
    <p:sldId id="277" r:id="rId17"/>
    <p:sldId id="271" r:id="rId18"/>
    <p:sldId id="272" r:id="rId19"/>
    <p:sldId id="273" r:id="rId20"/>
    <p:sldId id="274" r:id="rId21"/>
    <p:sldId id="275" r:id="rId22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s-Latn-B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C2A5B5-B536-420B-B076-9950DD8D1307}" type="datetimeFigureOut">
              <a:rPr lang="sr-Latn-CS" smtClean="0"/>
              <a:pPr/>
              <a:t>12.1.2015</a:t>
            </a:fld>
            <a:endParaRPr lang="bs-Latn-B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s-Latn-B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088713-BC60-4721-A273-4EF3223CCA06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08736-4A02-41DD-B4E9-7A465CB905E6}" type="datetimeFigureOut">
              <a:rPr lang="sr-Latn-CS" smtClean="0"/>
              <a:pPr/>
              <a:t>12.1.2015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D8BFC-6386-4127-BFE4-BFC72893A691}" type="slidenum">
              <a:rPr lang="bs-Latn-BA" smtClean="0"/>
              <a:pPr/>
              <a:t>‹#›</a:t>
            </a:fld>
            <a:endParaRPr lang="bs-Latn-BA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08736-4A02-41DD-B4E9-7A465CB905E6}" type="datetimeFigureOut">
              <a:rPr lang="sr-Latn-CS" smtClean="0"/>
              <a:pPr/>
              <a:t>12.1.2015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D8BFC-6386-4127-BFE4-BFC72893A691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08736-4A02-41DD-B4E9-7A465CB905E6}" type="datetimeFigureOut">
              <a:rPr lang="sr-Latn-CS" smtClean="0"/>
              <a:pPr/>
              <a:t>12.1.2015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D8BFC-6386-4127-BFE4-BFC72893A691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08736-4A02-41DD-B4E9-7A465CB905E6}" type="datetimeFigureOut">
              <a:rPr lang="sr-Latn-CS" smtClean="0"/>
              <a:pPr/>
              <a:t>12.1.2015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D8BFC-6386-4127-BFE4-BFC72893A691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08736-4A02-41DD-B4E9-7A465CB905E6}" type="datetimeFigureOut">
              <a:rPr lang="sr-Latn-CS" smtClean="0"/>
              <a:pPr/>
              <a:t>12.1.2015</a:t>
            </a:fld>
            <a:endParaRPr lang="bs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D8BFC-6386-4127-BFE4-BFC72893A691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08736-4A02-41DD-B4E9-7A465CB905E6}" type="datetimeFigureOut">
              <a:rPr lang="sr-Latn-CS" smtClean="0"/>
              <a:pPr/>
              <a:t>12.1.2015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D8BFC-6386-4127-BFE4-BFC72893A691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08736-4A02-41DD-B4E9-7A465CB905E6}" type="datetimeFigureOut">
              <a:rPr lang="sr-Latn-CS" smtClean="0"/>
              <a:pPr/>
              <a:t>12.1.2015</a:t>
            </a:fld>
            <a:endParaRPr lang="bs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D8BFC-6386-4127-BFE4-BFC72893A691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08736-4A02-41DD-B4E9-7A465CB905E6}" type="datetimeFigureOut">
              <a:rPr lang="sr-Latn-CS" smtClean="0"/>
              <a:pPr/>
              <a:t>12.1.2015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D8BFC-6386-4127-BFE4-BFC72893A691}" type="slidenum">
              <a:rPr lang="bs-Latn-BA" smtClean="0"/>
              <a:pPr/>
              <a:t>‹#›</a:t>
            </a:fld>
            <a:endParaRPr lang="bs-Latn-BA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08B08736-4A02-41DD-B4E9-7A465CB905E6}" type="datetimeFigureOut">
              <a:rPr lang="sr-Latn-CS" smtClean="0"/>
              <a:pPr/>
              <a:t>12.1.2015</a:t>
            </a:fld>
            <a:endParaRPr lang="bs-Latn-BA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98AD8BFC-6386-4127-BFE4-BFC72893A691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08736-4A02-41DD-B4E9-7A465CB905E6}" type="datetimeFigureOut">
              <a:rPr lang="sr-Latn-CS" smtClean="0"/>
              <a:pPr/>
              <a:t>12.1.2015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D8BFC-6386-4127-BFE4-BFC72893A691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08736-4A02-41DD-B4E9-7A465CB905E6}" type="datetimeFigureOut">
              <a:rPr lang="sr-Latn-CS" smtClean="0"/>
              <a:pPr/>
              <a:t>12.1.2015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D8BFC-6386-4127-BFE4-BFC72893A691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8B08736-4A02-41DD-B4E9-7A465CB905E6}" type="datetimeFigureOut">
              <a:rPr lang="sr-Latn-CS" smtClean="0"/>
              <a:pPr/>
              <a:t>12.1.2015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98AD8BFC-6386-4127-BFE4-BFC72893A691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gif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5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rtualnosarajevo.com.ba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pc\Downloads\EADS%20Touchlab.mp4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eb3d.org/x3d-resources/content/examples/X3dResources.htm" TargetMode="External"/><Relationship Id="rId13" Type="http://schemas.openxmlformats.org/officeDocument/2006/relationships/hyperlink" Target="http://www.web3d.org/case-studies" TargetMode="External"/><Relationship Id="rId3" Type="http://schemas.openxmlformats.org/officeDocument/2006/relationships/hyperlink" Target="http://www.scintillatinggraphics.com.au/VRMLmagic/VRMLInfo.html" TargetMode="External"/><Relationship Id="rId7" Type="http://schemas.openxmlformats.org/officeDocument/2006/relationships/hyperlink" Target="http://www.web3d.org/working-groups/x3d" TargetMode="External"/><Relationship Id="rId12" Type="http://schemas.openxmlformats.org/officeDocument/2006/relationships/hyperlink" Target="http://www.vrinternal.com/docs/vrml.html" TargetMode="External"/><Relationship Id="rId2" Type="http://schemas.openxmlformats.org/officeDocument/2006/relationships/hyperlink" Target="http://www.web3d.org/x3d-vrml-most-widely-used-3d-format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VRML" TargetMode="External"/><Relationship Id="rId11" Type="http://schemas.openxmlformats.org/officeDocument/2006/relationships/hyperlink" Target="http://www.web3d.org/what-x3d-graphics" TargetMode="External"/><Relationship Id="rId5" Type="http://schemas.openxmlformats.org/officeDocument/2006/relationships/hyperlink" Target="http://people.etf.unsa.ba/~asadzak/kompjuterska_grafika.pdf" TargetMode="External"/><Relationship Id="rId10" Type="http://schemas.openxmlformats.org/officeDocument/2006/relationships/hyperlink" Target="http://www.cadstudio.cz/vrmlout" TargetMode="External"/><Relationship Id="rId4" Type="http://schemas.openxmlformats.org/officeDocument/2006/relationships/hyperlink" Target="http://www.agocg.ac.uk/train/vrml2rep/contents.htm" TargetMode="External"/><Relationship Id="rId9" Type="http://schemas.openxmlformats.org/officeDocument/2006/relationships/hyperlink" Target="http://www.inet.hr/~tkapetan/" TargetMode="External"/><Relationship Id="rId14" Type="http://schemas.openxmlformats.org/officeDocument/2006/relationships/hyperlink" Target="http://www.web3d.org/case-studies/schalke-04-stadium-marketing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71670" y="357166"/>
            <a:ext cx="44634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s-Latn-BA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 Black" pitchFamily="34" charset="0"/>
              </a:rPr>
              <a:t>Univerzitet u Zenici</a:t>
            </a:r>
          </a:p>
          <a:p>
            <a:r>
              <a:rPr lang="bs-Latn-BA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 Black" pitchFamily="34" charset="0"/>
              </a:rPr>
              <a:t>Filozofski fakultet</a:t>
            </a:r>
          </a:p>
          <a:p>
            <a:r>
              <a:rPr lang="bs-Latn-BA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 Black" pitchFamily="34" charset="0"/>
              </a:rPr>
              <a:t>Odsjek: Matematika i informatika </a:t>
            </a:r>
            <a:endParaRPr lang="bs-Latn-BA" dirty="0" smtClean="0">
              <a:solidFill>
                <a:schemeClr val="bg2">
                  <a:lumMod val="40000"/>
                  <a:lumOff val="60000"/>
                </a:schemeClr>
              </a:solidFill>
              <a:latin typeface="Arial Black" pitchFamily="34" charset="0"/>
            </a:endParaRPr>
          </a:p>
          <a:p>
            <a:r>
              <a:rPr lang="bs-Latn-BA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 Black" pitchFamily="34" charset="0"/>
              </a:rPr>
              <a:t>Predmet: Računarska grafika</a:t>
            </a:r>
            <a:endParaRPr lang="bs-Latn-BA" dirty="0">
              <a:solidFill>
                <a:schemeClr val="bg2">
                  <a:lumMod val="40000"/>
                  <a:lumOff val="60000"/>
                </a:schemeClr>
              </a:solidFill>
              <a:latin typeface="Arial Black" pitchFamily="34" charset="0"/>
            </a:endParaRPr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642910" y="2786058"/>
            <a:ext cx="8077200" cy="1499616"/>
          </a:xfrm>
        </p:spPr>
        <p:txBody>
          <a:bodyPr>
            <a:normAutofit lnSpcReduction="1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bs-Latn-BA" sz="6600" b="1" cap="all" dirty="0" smtClean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VRML</a:t>
            </a:r>
            <a:r>
              <a:rPr lang="bs-Latn-BA" b="1" cap="all" dirty="0" smtClean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 </a:t>
            </a:r>
          </a:p>
          <a:p>
            <a:pPr algn="ctr"/>
            <a:endParaRPr lang="bs-Latn-BA" b="1" cap="all" dirty="0" smtClean="0">
              <a:ln w="0">
                <a:solidFill>
                  <a:schemeClr val="bg2">
                    <a:lumMod val="50000"/>
                  </a:schemeClr>
                </a:solidFill>
              </a:ln>
              <a:solidFill>
                <a:schemeClr val="bg2">
                  <a:lumMod val="60000"/>
                  <a:lumOff val="40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  <a:p>
            <a:pPr algn="ctr"/>
            <a:r>
              <a:rPr lang="bs-Latn-BA" b="1" cap="all" dirty="0" smtClean="0">
                <a:ln w="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Arial Black" pitchFamily="34" charset="0"/>
              </a:rPr>
              <a:t>(Virtual Reality Modeling Language)</a:t>
            </a:r>
            <a:endParaRPr lang="bs-Latn-BA" b="1" cap="all" dirty="0">
              <a:ln w="0">
                <a:solidFill>
                  <a:schemeClr val="bg2">
                    <a:lumMod val="50000"/>
                  </a:schemeClr>
                </a:solidFill>
              </a:ln>
              <a:solidFill>
                <a:schemeClr val="bg2">
                  <a:lumMod val="60000"/>
                  <a:lumOff val="40000"/>
                </a:schemeClr>
              </a:solidFill>
              <a:effectLst>
                <a:reflection blurRad="6350" stA="60000" endA="900" endPos="58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5720" y="5786454"/>
            <a:ext cx="86356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s-Latn-BA" b="1" spc="50" dirty="0" smtClean="0">
                <a:ln w="13500">
                  <a:solidFill>
                    <a:schemeClr val="bg1"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  <a:reflection blurRad="6350" stA="60000" endA="900" endPos="58000" dir="5400000" sy="-100000" algn="bl" rotWithShape="0"/>
                </a:effectLst>
                <a:latin typeface="Arial Black" pitchFamily="34" charset="0"/>
              </a:rPr>
              <a:t>Profesor:						Student:</a:t>
            </a:r>
          </a:p>
          <a:p>
            <a:r>
              <a:rPr lang="bs-Latn-BA" b="1" spc="50" dirty="0" smtClean="0">
                <a:ln w="13500">
                  <a:solidFill>
                    <a:schemeClr val="bg1"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  <a:reflection blurRad="6350" stA="60000" endA="900" endPos="58000" dir="5400000" sy="-100000" algn="bl" rotWithShape="0"/>
                </a:effectLst>
                <a:latin typeface="Arial Black" pitchFamily="34" charset="0"/>
              </a:rPr>
              <a:t>doc.dr Samir Lemeš					Fatima Bašić</a:t>
            </a:r>
            <a:endParaRPr lang="bs-Latn-BA" b="1" spc="50" dirty="0">
              <a:ln w="13500">
                <a:solidFill>
                  <a:schemeClr val="bg1"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  <a:reflection blurRad="6350" stA="60000" endA="900" endPos="58000" dir="5400000" sy="-100000" algn="bl" rotWithShape="0"/>
              </a:effectLst>
              <a:latin typeface="Arial Black" pitchFamily="34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1571636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s-Latn-BA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</a:rPr>
              <a:t>VRML (</a:t>
            </a:r>
            <a:r>
              <a:rPr lang="bs-Latn-BA" sz="36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</a:rPr>
              <a:t>Virtual Reality Modeling Language</a:t>
            </a:r>
            <a:r>
              <a:rPr lang="bs-Latn-BA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</a:rPr>
              <a:t>)</a:t>
            </a:r>
            <a:endParaRPr lang="bs-Latn-BA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bs-Latn-BA" dirty="0" smtClean="0">
                <a:latin typeface="Arial" pitchFamily="34" charset="0"/>
                <a:cs typeface="Arial" pitchFamily="34" charset="0"/>
              </a:rPr>
              <a:t>Uvod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bs-Latn-BA" dirty="0" smtClean="0">
                <a:latin typeface="Arial" pitchFamily="34" charset="0"/>
                <a:cs typeface="Arial" pitchFamily="34" charset="0"/>
              </a:rPr>
              <a:t>Osnovne karakteristike VRML-a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bs-Latn-BA" dirty="0" smtClean="0">
                <a:latin typeface="Arial" pitchFamily="34" charset="0"/>
                <a:cs typeface="Arial" pitchFamily="34" charset="0"/>
              </a:rPr>
              <a:t>Verzije </a:t>
            </a:r>
            <a:r>
              <a:rPr lang="bs-Latn-BA" dirty="0" smtClean="0">
                <a:latin typeface="Arial" pitchFamily="34" charset="0"/>
                <a:cs typeface="Arial" pitchFamily="34" charset="0"/>
              </a:rPr>
              <a:t>VRML-a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bs-Latn-BA" dirty="0" smtClean="0">
                <a:latin typeface="Arial" pitchFamily="34" charset="0"/>
                <a:cs typeface="Arial" pitchFamily="34" charset="0"/>
              </a:rPr>
              <a:t>Kako napraviti VRML </a:t>
            </a:r>
            <a:r>
              <a:rPr lang="bs-Latn-BA" dirty="0" smtClean="0">
                <a:latin typeface="Arial" pitchFamily="34" charset="0"/>
                <a:cs typeface="Arial" pitchFamily="34" charset="0"/>
              </a:rPr>
              <a:t>svjetove?</a:t>
            </a:r>
            <a:endParaRPr lang="bs-Latn-BA" dirty="0" smtClean="0">
              <a:latin typeface="Arial" pitchFamily="34" charset="0"/>
              <a:cs typeface="Arial" pitchFamily="34" charset="0"/>
            </a:endParaRPr>
          </a:p>
          <a:p>
            <a:pPr>
              <a:buClrTx/>
              <a:buFont typeface="Wingdings" pitchFamily="2" charset="2"/>
              <a:buChar char="Ø"/>
            </a:pPr>
            <a:r>
              <a:rPr lang="bs-Latn-BA" dirty="0" smtClean="0">
                <a:latin typeface="Arial" pitchFamily="34" charset="0"/>
                <a:cs typeface="Arial" pitchFamily="34" charset="0"/>
              </a:rPr>
              <a:t>VRML softver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bs-Latn-BA" dirty="0" smtClean="0">
                <a:latin typeface="Arial" pitchFamily="34" charset="0"/>
                <a:cs typeface="Arial" pitchFamily="34" charset="0"/>
              </a:rPr>
              <a:t>Primjeri </a:t>
            </a:r>
            <a:r>
              <a:rPr lang="bs-Latn-BA" dirty="0" smtClean="0">
                <a:latin typeface="Arial" pitchFamily="34" charset="0"/>
                <a:cs typeface="Arial" pitchFamily="34" charset="0"/>
              </a:rPr>
              <a:t>VRML-a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bs-Latn-BA" dirty="0" smtClean="0">
                <a:latin typeface="Arial" pitchFamily="34" charset="0"/>
                <a:cs typeface="Arial" pitchFamily="34" charset="0"/>
              </a:rPr>
              <a:t>X3D i njegova primjena</a:t>
            </a:r>
            <a:endParaRPr lang="bs-Latn-BA" dirty="0" smtClean="0">
              <a:latin typeface="Arial" pitchFamily="34" charset="0"/>
              <a:cs typeface="Arial" pitchFamily="34" charset="0"/>
            </a:endParaRPr>
          </a:p>
          <a:p>
            <a:pPr>
              <a:buClrTx/>
              <a:buFont typeface="Wingdings" pitchFamily="2" charset="2"/>
              <a:buChar char="Ø"/>
            </a:pPr>
            <a:r>
              <a:rPr lang="bs-Latn-BA" dirty="0" smtClean="0">
                <a:latin typeface="Arial" pitchFamily="34" charset="0"/>
                <a:cs typeface="Arial" pitchFamily="34" charset="0"/>
              </a:rPr>
              <a:t>Zaključak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bs-Latn-BA" dirty="0" smtClean="0">
                <a:latin typeface="Arial" pitchFamily="34" charset="0"/>
                <a:cs typeface="Arial" pitchFamily="34" charset="0"/>
              </a:rPr>
              <a:t>Literatura</a:t>
            </a:r>
          </a:p>
          <a:p>
            <a:pPr>
              <a:buClrTx/>
            </a:pPr>
            <a:endParaRPr lang="bs-Latn-BA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c\Desktop\RG_seminarski\slike\images (3)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857224" y="1785926"/>
            <a:ext cx="7263816" cy="4429156"/>
          </a:xfrm>
          <a:prstGeom prst="rect">
            <a:avLst/>
          </a:prstGeom>
          <a:noFill/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8229600" cy="1252728"/>
          </a:xfrm>
        </p:spPr>
        <p:txBody>
          <a:bodyPr/>
          <a:lstStyle/>
          <a:p>
            <a:r>
              <a:rPr lang="bs-Latn-BA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</a:rPr>
              <a:t>Uvod</a:t>
            </a:r>
            <a:endParaRPr lang="bs-Latn-BA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500174"/>
            <a:ext cx="9144000" cy="4911361"/>
          </a:xfrm>
        </p:spPr>
        <p:txBody>
          <a:bodyPr>
            <a:noAutofit/>
          </a:bodyPr>
          <a:lstStyle/>
          <a:p>
            <a:pPr algn="just">
              <a:buClrTx/>
              <a:buFont typeface="Wingdings" pitchFamily="2" charset="2"/>
              <a:buChar char="Ø"/>
            </a:pPr>
            <a:r>
              <a:rPr lang="bs-Latn-BA" sz="1900" dirty="0" smtClean="0">
                <a:latin typeface="Arial" pitchFamily="34" charset="0"/>
                <a:cs typeface="Arial" pitchFamily="34" charset="0"/>
              </a:rPr>
              <a:t>Šta je virtualno modeliranje?</a:t>
            </a:r>
          </a:p>
          <a:p>
            <a:pPr algn="just">
              <a:buClrTx/>
              <a:buNone/>
            </a:pPr>
            <a:endParaRPr lang="bs-Latn-BA" sz="1900" dirty="0" smtClean="0">
              <a:latin typeface="Arial" pitchFamily="34" charset="0"/>
              <a:cs typeface="Arial" pitchFamily="34" charset="0"/>
            </a:endParaRPr>
          </a:p>
          <a:p>
            <a:pPr algn="just">
              <a:buClrTx/>
              <a:buFont typeface="Wingdings" pitchFamily="2" charset="2"/>
              <a:buChar char="Ø"/>
            </a:pPr>
            <a:r>
              <a:rPr lang="hr-HR" sz="1900" dirty="0" smtClean="0">
                <a:latin typeface="Arial" pitchFamily="34" charset="0"/>
                <a:cs typeface="Arial" pitchFamily="34" charset="0"/>
              </a:rPr>
              <a:t>Virtualnim modeliranjem naziva se izrada računarskih 3D grafičkih modela realnih objekata, pojava i okruženja.</a:t>
            </a:r>
          </a:p>
          <a:p>
            <a:pPr algn="just">
              <a:buClrTx/>
              <a:buNone/>
            </a:pPr>
            <a:endParaRPr lang="hr-HR" sz="1900" dirty="0" smtClean="0">
              <a:latin typeface="Arial" pitchFamily="34" charset="0"/>
              <a:cs typeface="Arial" pitchFamily="34" charset="0"/>
            </a:endParaRPr>
          </a:p>
          <a:p>
            <a:pPr algn="just">
              <a:buClrTx/>
              <a:buFont typeface="Wingdings" pitchFamily="2" charset="2"/>
              <a:buChar char="Ø"/>
            </a:pPr>
            <a:r>
              <a:rPr lang="bs-Latn-BA" sz="1900" dirty="0" smtClean="0">
                <a:latin typeface="Arial" pitchFamily="34" charset="0"/>
                <a:cs typeface="Arial" pitchFamily="34" charset="0"/>
              </a:rPr>
              <a:t>Najčešće primjene virtualnih modela:</a:t>
            </a:r>
          </a:p>
          <a:p>
            <a:pPr lvl="1" algn="just">
              <a:buClrTx/>
              <a:buBlip>
                <a:blip r:embed="rId3"/>
              </a:buBlip>
            </a:pPr>
            <a:r>
              <a:rPr lang="bs-Latn-BA" sz="1900" dirty="0" smtClean="0">
                <a:latin typeface="Arial" pitchFamily="34" charset="0"/>
                <a:cs typeface="Arial" pitchFamily="34" charset="0"/>
              </a:rPr>
              <a:t>vizualizacija raznih interijera i eksterijera ( virtualni muzeji</a:t>
            </a:r>
            <a:r>
              <a:rPr lang="bs-Latn-BA" sz="1900" dirty="0" smtClean="0">
                <a:latin typeface="Arial" pitchFamily="34" charset="0"/>
                <a:cs typeface="Arial" pitchFamily="34" charset="0"/>
              </a:rPr>
              <a:t>, stanovi</a:t>
            </a:r>
            <a:r>
              <a:rPr lang="bs-Latn-BA" sz="1900" dirty="0" smtClean="0">
                <a:latin typeface="Arial" pitchFamily="34" charset="0"/>
                <a:cs typeface="Arial" pitchFamily="34" charset="0"/>
              </a:rPr>
              <a:t>, zgrade, gradovi i sl. )</a:t>
            </a:r>
          </a:p>
          <a:p>
            <a:pPr lvl="1" algn="just">
              <a:buClrTx/>
              <a:buBlip>
                <a:blip r:embed="rId3"/>
              </a:buBlip>
            </a:pPr>
            <a:r>
              <a:rPr lang="bs-Latn-BA" sz="1900" dirty="0" smtClean="0">
                <a:latin typeface="Arial" pitchFamily="34" charset="0"/>
                <a:cs typeface="Arial" pitchFamily="34" charset="0"/>
              </a:rPr>
              <a:t>edukacijske </a:t>
            </a:r>
            <a:r>
              <a:rPr lang="bs-Latn-BA" sz="1900" dirty="0" smtClean="0">
                <a:latin typeface="Arial" pitchFamily="34" charset="0"/>
                <a:cs typeface="Arial" pitchFamily="34" charset="0"/>
              </a:rPr>
              <a:t>simulacije</a:t>
            </a:r>
          </a:p>
          <a:p>
            <a:pPr lvl="1" algn="just">
              <a:buClrTx/>
              <a:buBlip>
                <a:blip r:embed="rId3"/>
              </a:buBlip>
            </a:pPr>
            <a:r>
              <a:rPr lang="bs-Latn-BA" sz="1900" dirty="0" smtClean="0">
                <a:latin typeface="Arial" pitchFamily="34" charset="0"/>
                <a:cs typeface="Arial" pitchFamily="34" charset="0"/>
              </a:rPr>
              <a:t>vojni simulatori borbenih </a:t>
            </a:r>
            <a:r>
              <a:rPr lang="bs-Latn-BA" sz="1900" dirty="0" smtClean="0">
                <a:latin typeface="Arial" pitchFamily="34" charset="0"/>
                <a:cs typeface="Arial" pitchFamily="34" charset="0"/>
              </a:rPr>
              <a:t>aviona</a:t>
            </a:r>
            <a:r>
              <a:rPr lang="bs-Latn-BA" sz="19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bs-Latn-BA" sz="1900" dirty="0" smtClean="0">
                <a:latin typeface="Arial" pitchFamily="34" charset="0"/>
                <a:cs typeface="Arial" pitchFamily="34" charset="0"/>
              </a:rPr>
              <a:t>tenkova i ostalog naoružanja</a:t>
            </a:r>
          </a:p>
          <a:p>
            <a:pPr lvl="1" algn="just">
              <a:buClrTx/>
              <a:buBlip>
                <a:blip r:embed="rId3"/>
              </a:buBlip>
            </a:pPr>
            <a:r>
              <a:rPr lang="bs-Latn-BA" sz="1900" dirty="0" smtClean="0">
                <a:latin typeface="Arial" pitchFamily="34" charset="0"/>
                <a:cs typeface="Arial" pitchFamily="34" charset="0"/>
              </a:rPr>
              <a:t>vizualizacije tehničkih sistema i </a:t>
            </a:r>
            <a:r>
              <a:rPr lang="bs-Latn-BA" sz="1900" dirty="0" smtClean="0">
                <a:latin typeface="Arial" pitchFamily="34" charset="0"/>
                <a:cs typeface="Arial" pitchFamily="34" charset="0"/>
              </a:rPr>
              <a:t>procesa</a:t>
            </a:r>
          </a:p>
          <a:p>
            <a:pPr algn="just">
              <a:buClrTx/>
              <a:buNone/>
            </a:pPr>
            <a:endParaRPr lang="hr-HR" sz="1900" dirty="0" smtClean="0">
              <a:latin typeface="Arial" pitchFamily="34" charset="0"/>
              <a:cs typeface="Arial" pitchFamily="34" charset="0"/>
            </a:endParaRPr>
          </a:p>
          <a:p>
            <a:pPr algn="just">
              <a:buClrTx/>
              <a:buFont typeface="Wingdings" pitchFamily="2" charset="2"/>
              <a:buChar char="Ø"/>
            </a:pPr>
            <a:r>
              <a:rPr lang="hr-HR" sz="1900" dirty="0" smtClean="0">
                <a:latin typeface="Arial" pitchFamily="34" charset="0"/>
                <a:cs typeface="Arial" pitchFamily="34" charset="0"/>
              </a:rPr>
              <a:t>VRML je skraćenica za Virtual Reality Modeling Language. </a:t>
            </a:r>
          </a:p>
          <a:p>
            <a:pPr algn="just">
              <a:buClrTx/>
              <a:buNone/>
            </a:pPr>
            <a:endParaRPr lang="hr-HR" sz="1900" dirty="0" smtClean="0">
              <a:latin typeface="Arial" pitchFamily="34" charset="0"/>
              <a:cs typeface="Arial" pitchFamily="34" charset="0"/>
            </a:endParaRPr>
          </a:p>
          <a:p>
            <a:pPr algn="just">
              <a:buClrTx/>
              <a:buFont typeface="Wingdings" pitchFamily="2" charset="2"/>
              <a:buChar char="Ø"/>
            </a:pPr>
            <a:r>
              <a:rPr lang="hr-HR" sz="1900" dirty="0" smtClean="0">
                <a:latin typeface="Arial" pitchFamily="34" charset="0"/>
                <a:cs typeface="Arial" pitchFamily="34" charset="0"/>
              </a:rPr>
              <a:t>VRML  je standardni format za pretstavljanje 3-dimenzionalne (3D) interaktivne vektorske grafike, osmišljen posebno zbog World Wide Web-a, te definiše format koji ujedinjuje trodimenzionalnu grafiku i višemediju.</a:t>
            </a:r>
          </a:p>
          <a:p>
            <a:pPr algn="just">
              <a:buClrTx/>
              <a:buFont typeface="Wingdings" pitchFamily="2" charset="2"/>
              <a:buChar char="Ø"/>
            </a:pPr>
            <a:endParaRPr lang="bs-Latn-BA" sz="19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3" descr="C:\Users\pc\Desktop\RG_seminarski\slike\vrmlbar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7422" y="142852"/>
            <a:ext cx="6786578" cy="571502"/>
          </a:xfrm>
          <a:prstGeom prst="rect">
            <a:avLst/>
          </a:prstGeom>
          <a:noFill/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decel="100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252728"/>
          </a:xfrm>
        </p:spPr>
        <p:txBody>
          <a:bodyPr/>
          <a:lstStyle/>
          <a:p>
            <a:r>
              <a:rPr lang="bs-Latn-BA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</a:rPr>
              <a:t>Uvod</a:t>
            </a:r>
            <a:endParaRPr lang="bs-Latn-BA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6" name="Picture 2" descr="w3c1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785926"/>
            <a:ext cx="2286016" cy="30518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571472" y="5000636"/>
            <a:ext cx="17524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s-Latn-BA" sz="2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Dave Raggett</a:t>
            </a:r>
            <a:endParaRPr lang="bs-Latn-BA" sz="2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28926" y="1595021"/>
            <a:ext cx="592935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hr-HR" sz="2000" dirty="0" smtClean="0">
                <a:latin typeface="Arial" pitchFamily="34" charset="0"/>
                <a:cs typeface="Arial" pitchFamily="34" charset="0"/>
              </a:rPr>
              <a:t>Pojam VRML je skovao Dave Raggett u radu pod nazivom “</a:t>
            </a:r>
            <a:r>
              <a:rPr lang="hr-HR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Prošireni WWW za podršku platforme </a:t>
            </a:r>
            <a:r>
              <a:rPr lang="hr-HR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nezavisne virtualne stvarnosti 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", kojeg je prezentovao na Prvoj World Wide Web konferenciji  1994. g.</a:t>
            </a:r>
          </a:p>
          <a:p>
            <a:pPr algn="just">
              <a:buFont typeface="Wingdings" pitchFamily="2" charset="2"/>
              <a:buChar char="Ø"/>
            </a:pPr>
            <a:endParaRPr lang="hr-HR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hr-HR" sz="2000" dirty="0" smtClean="0">
                <a:latin typeface="Arial" pitchFamily="34" charset="0"/>
                <a:cs typeface="Arial" pitchFamily="34" charset="0"/>
              </a:rPr>
              <a:t>Prva specifikacija ovog jezika je bila VRML 1.0 kao prvi pokušaj kreiranja Internet 3D jezika.</a:t>
            </a:r>
          </a:p>
          <a:p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hr-HR" sz="2000" dirty="0" smtClean="0">
                <a:latin typeface="Arial" pitchFamily="34" charset="0"/>
                <a:cs typeface="Arial" pitchFamily="34" charset="0"/>
              </a:rPr>
              <a:t>Godine 1997, dovršena je nova verzija formata, kao VRML97 (također poznat kao VRML 2.0), te je postao ISO standard. </a:t>
            </a:r>
          </a:p>
          <a:p>
            <a:pPr>
              <a:buFont typeface="Wingdings" pitchFamily="2" charset="2"/>
              <a:buChar char="Ø"/>
            </a:pPr>
            <a:endParaRPr lang="hr-HR" sz="20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bs-Latn-BA" sz="2000" dirty="0" smtClean="0">
                <a:latin typeface="Arial" pitchFamily="34" charset="0"/>
                <a:cs typeface="Arial" pitchFamily="34" charset="0"/>
              </a:rPr>
              <a:t>1999. g. - X3D (ili VRML 3.0) sljedeća verzija VRML-a  (2003.g. ISO standard)</a:t>
            </a:r>
          </a:p>
          <a:p>
            <a:pPr>
              <a:buFont typeface="Wingdings" pitchFamily="2" charset="2"/>
              <a:buChar char="Ø"/>
            </a:pPr>
            <a:endParaRPr lang="bs-Latn-BA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3" descr="C:\Users\pc\Desktop\RG_seminarski\slike\vrmlba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142852"/>
            <a:ext cx="6786578" cy="571502"/>
          </a:xfrm>
          <a:prstGeom prst="rect">
            <a:avLst/>
          </a:prstGeom>
          <a:noFill/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hr-HR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Osnovne karakteristike VRML-a</a:t>
            </a:r>
            <a:endParaRPr lang="bs-Latn-BA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785926"/>
            <a:ext cx="8929718" cy="4625609"/>
          </a:xfrm>
        </p:spPr>
        <p:txBody>
          <a:bodyPr>
            <a:normAutofit/>
          </a:bodyPr>
          <a:lstStyle/>
          <a:p>
            <a:pPr algn="just">
              <a:buClrTx/>
              <a:buFont typeface="Wingdings" pitchFamily="2" charset="2"/>
              <a:buChar char="Ø"/>
            </a:pPr>
            <a:r>
              <a:rPr lang="hr-HR" sz="2000" dirty="0" smtClean="0">
                <a:latin typeface="Arial" pitchFamily="34" charset="0"/>
                <a:cs typeface="Arial" pitchFamily="34" charset="0"/>
              </a:rPr>
              <a:t>VRML je objektno orijentisani, 3D grafički jezik za modeliranje čiji se izvorni skript interpretira linearno, od početka do kraja fajla, da bi se izrenderovala scena. </a:t>
            </a:r>
          </a:p>
          <a:p>
            <a:pPr algn="just">
              <a:buClrTx/>
              <a:buFont typeface="Wingdings" pitchFamily="2" charset="2"/>
              <a:buChar char="Ø"/>
            </a:pPr>
            <a:endParaRPr lang="hr-HR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ClrTx/>
              <a:buFont typeface="Wingdings" pitchFamily="2" charset="2"/>
              <a:buChar char="Ø"/>
            </a:pPr>
            <a:r>
              <a:rPr lang="hr-HR" sz="2000" dirty="0" smtClean="0">
                <a:latin typeface="Arial" pitchFamily="34" charset="0"/>
                <a:cs typeface="Arial" pitchFamily="34" charset="0"/>
              </a:rPr>
              <a:t>VRML upotrebljava za zapis svojih datoteka ASCII format</a:t>
            </a:r>
          </a:p>
          <a:p>
            <a:pPr algn="just">
              <a:buClrTx/>
              <a:buFont typeface="Wingdings" pitchFamily="2" charset="2"/>
              <a:buChar char="Ø"/>
            </a:pPr>
            <a:endParaRPr lang="hr-HR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ClrTx/>
              <a:buFont typeface="Wingdings" pitchFamily="2" charset="2"/>
              <a:buChar char="Ø"/>
            </a:pPr>
            <a:r>
              <a:rPr lang="hr-HR" sz="2000" dirty="0" smtClean="0">
                <a:latin typeface="Arial" pitchFamily="34" charset="0"/>
                <a:cs typeface="Arial" pitchFamily="34" charset="0"/>
              </a:rPr>
              <a:t> VRML  je 3D HTML (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HTML nudi dvodimenzionalni, a VRML trodimenzionalni prikaz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algn="just">
              <a:buClrTx/>
              <a:buFont typeface="Wingdings" pitchFamily="2" charset="2"/>
              <a:buChar char="Ø"/>
            </a:pPr>
            <a:endParaRPr lang="hr-HR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ClrTx/>
              <a:buFont typeface="Wingdings" pitchFamily="2" charset="2"/>
              <a:buChar char="Ø"/>
            </a:pPr>
            <a:r>
              <a:rPr lang="hr-HR" sz="2000" dirty="0" smtClean="0">
                <a:latin typeface="Arial" pitchFamily="34" charset="0"/>
                <a:cs typeface="Arial" pitchFamily="34" charset="0"/>
              </a:rPr>
              <a:t>VRML datoteke mogu sadržavati reference na datoteke u mnogim drugim standardnim formatima. JPEG, PNG, GIF, i MPEG datoteke mogu se koristiti kao mape tekstura na objektima. WAV i MIDI datoteke mogu se koristiti da odredite zvuk koji se oglašava u svijetu.</a:t>
            </a:r>
          </a:p>
          <a:p>
            <a:pPr algn="just">
              <a:buClrTx/>
              <a:buFont typeface="Wingdings" pitchFamily="2" charset="2"/>
              <a:buChar char="Ø"/>
            </a:pPr>
            <a:endParaRPr lang="hr-HR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ClrTx/>
              <a:buFont typeface="Wingdings" pitchFamily="2" charset="2"/>
              <a:buChar char="Ø"/>
            </a:pPr>
            <a:endParaRPr lang="hr-HR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ClrTx/>
              <a:buFont typeface="Wingdings" pitchFamily="2" charset="2"/>
              <a:buChar char="Ø"/>
            </a:pPr>
            <a:endParaRPr lang="hr-HR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ClrTx/>
              <a:buFont typeface="Wingdings" pitchFamily="2" charset="2"/>
              <a:buChar char="Ø"/>
            </a:pPr>
            <a:endParaRPr lang="hr-HR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ClrTx/>
              <a:buFont typeface="Wingdings" pitchFamily="2" charset="2"/>
              <a:buChar char="Ø"/>
            </a:pPr>
            <a:endParaRPr lang="hr-HR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ClrTx/>
              <a:buFont typeface="Wingdings" pitchFamily="2" charset="2"/>
              <a:buChar char="Ø"/>
            </a:pPr>
            <a:endParaRPr lang="hr-HR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ClrTx/>
              <a:buFont typeface="Wingdings" pitchFamily="2" charset="2"/>
              <a:buChar char="Ø"/>
            </a:pPr>
            <a:endParaRPr lang="hr-HR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ClrTx/>
              <a:buFont typeface="Wingdings" pitchFamily="2" charset="2"/>
              <a:buChar char="Ø"/>
            </a:pPr>
            <a:endParaRPr lang="bs-Latn-BA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 descr="C:\Users\pc\Desktop\RG_seminarski\slike\vrmlbar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142852"/>
            <a:ext cx="6786578" cy="571502"/>
          </a:xfrm>
          <a:prstGeom prst="rect">
            <a:avLst/>
          </a:prstGeom>
          <a:noFill/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75191"/>
            <a:ext cx="9144000" cy="4625609"/>
          </a:xfrm>
        </p:spPr>
        <p:txBody>
          <a:bodyPr>
            <a:normAutofit/>
          </a:bodyPr>
          <a:lstStyle/>
          <a:p>
            <a:pPr algn="just">
              <a:buClrTx/>
              <a:buFont typeface="Wingdings" pitchFamily="2" charset="2"/>
              <a:buChar char="Ø"/>
            </a:pPr>
            <a:r>
              <a:rPr lang="hr-HR" sz="2000" dirty="0" smtClean="0">
                <a:latin typeface="Arial" pitchFamily="34" charset="0"/>
                <a:cs typeface="Arial" pitchFamily="34" charset="0"/>
              </a:rPr>
              <a:t>VRML ima 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veliku 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primjenu u vizualizaciji. VRML je sposoban prikazati kako statične tako i animirane dinamičke 3D modele stvarnog svijeta.</a:t>
            </a:r>
            <a:endParaRPr lang="bs-Latn-BA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hr-HR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Osnovne karakteristike VRML-a</a:t>
            </a:r>
            <a:endParaRPr lang="bs-Latn-BA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3" descr="C:\Users\pc\Desktop\RG_seminarski\slike\vrmlbar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142852"/>
            <a:ext cx="6786578" cy="571502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</a:effectLst>
        </p:spPr>
      </p:pic>
      <p:pic>
        <p:nvPicPr>
          <p:cNvPr id="3074" name="Picture 2" descr="Sarajevo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2643182"/>
            <a:ext cx="6373200" cy="33667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500298" y="6215082"/>
            <a:ext cx="34355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s-Latn-BA" sz="2000" i="1" dirty="0" smtClean="0">
                <a:latin typeface="Arial" pitchFamily="34" charset="0"/>
                <a:cs typeface="Arial" pitchFamily="34" charset="0"/>
              </a:rPr>
              <a:t>Statički 3D model Baščaršije</a:t>
            </a:r>
            <a:endParaRPr lang="bs-Latn-BA" sz="2000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75191"/>
            <a:ext cx="8215338" cy="4625609"/>
          </a:xfrm>
        </p:spPr>
        <p:txBody>
          <a:bodyPr>
            <a:normAutofit lnSpcReduction="10000"/>
          </a:bodyPr>
          <a:lstStyle/>
          <a:p>
            <a:pPr algn="just">
              <a:buClrTx/>
              <a:buFont typeface="Wingdings" pitchFamily="2" charset="2"/>
              <a:buChar char="Ø"/>
            </a:pPr>
            <a:r>
              <a:rPr lang="bs-Latn-BA" sz="2000" b="1" dirty="0" smtClean="0">
                <a:effectLst>
                  <a:reflection blurRad="6350" stA="60000" endA="900" endPos="58000" dir="5400000" sy="-100000" algn="bl" rotWithShape="0"/>
                </a:effectLst>
                <a:latin typeface="Arial" pitchFamily="34" charset="0"/>
                <a:cs typeface="Arial" pitchFamily="34" charset="0"/>
              </a:rPr>
              <a:t>VRML 1.0 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specifikacija dozvoljava sljedeće:</a:t>
            </a:r>
          </a:p>
          <a:p>
            <a:pPr algn="just">
              <a:buClrTx/>
              <a:buFont typeface="Wingdings" pitchFamily="2" charset="2"/>
              <a:buChar char="Ø"/>
            </a:pP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ClrTx/>
              <a:buFont typeface="Wingdings" pitchFamily="2" charset="2"/>
              <a:buChar char="Ø"/>
            </a:pP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 marL="633222" indent="-514350" algn="just">
              <a:spcBef>
                <a:spcPts val="1200"/>
              </a:spcBef>
              <a:buClrTx/>
              <a:buBlip>
                <a:blip r:embed="rId2"/>
              </a:buBlip>
            </a:pPr>
            <a:r>
              <a:rPr lang="hr-HR" sz="2000" dirty="0" smtClean="0">
                <a:latin typeface="Arial" pitchFamily="34" charset="0"/>
                <a:cs typeface="Arial" pitchFamily="34" charset="0"/>
              </a:rPr>
              <a:t>Virtualni 3D svjetovi stvoreni od primitivnih oblika, kao što su kocke, čunjevi, sfere i tekst, ili s prilagođenim definiranim oblicima.</a:t>
            </a: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 marL="633222" indent="-514350" algn="just">
              <a:spcBef>
                <a:spcPts val="1200"/>
              </a:spcBef>
              <a:buClrTx/>
              <a:buBlip>
                <a:blip r:embed="rId2"/>
              </a:buBlip>
            </a:pPr>
            <a:r>
              <a:rPr lang="hr-HR" sz="2000" dirty="0" smtClean="0">
                <a:latin typeface="Arial" pitchFamily="34" charset="0"/>
                <a:cs typeface="Arial" pitchFamily="34" charset="0"/>
              </a:rPr>
              <a:t>Svojstva materijala , uključujući teksture karte koje se mogu primijeniti na tim oblicima. </a:t>
            </a: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 marL="633222" lvl="0" indent="-514350" algn="just">
              <a:spcBef>
                <a:spcPts val="1200"/>
              </a:spcBef>
              <a:buClrTx/>
              <a:buBlip>
                <a:blip r:embed="rId2"/>
              </a:buBlip>
            </a:pPr>
            <a:r>
              <a:rPr lang="hr-HR" sz="2000" dirty="0" smtClean="0">
                <a:latin typeface="Arial" pitchFamily="34" charset="0"/>
                <a:cs typeface="Arial" pitchFamily="34" charset="0"/>
              </a:rPr>
              <a:t>Mogućnost korisnika da se slobodno kreće kroz scene</a:t>
            </a: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 marL="633222" lvl="0" indent="-514350" algn="just">
              <a:spcBef>
                <a:spcPts val="1200"/>
              </a:spcBef>
              <a:buClrTx/>
              <a:buBlip>
                <a:blip r:embed="rId2"/>
              </a:buBlip>
            </a:pPr>
            <a:r>
              <a:rPr lang="hr-HR" sz="2000" dirty="0" smtClean="0">
                <a:latin typeface="Arial" pitchFamily="34" charset="0"/>
                <a:cs typeface="Arial" pitchFamily="34" charset="0"/>
              </a:rPr>
              <a:t>Objekti koji sadrže hiperlinkove na druge VRML svjetove ili dokumente </a:t>
            </a: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 marL="633222" lvl="0" indent="-514350" algn="just">
              <a:spcBef>
                <a:spcPts val="1200"/>
              </a:spcBef>
              <a:buClrTx/>
              <a:buBlip>
                <a:blip r:embed="rId2"/>
              </a:buBlip>
            </a:pPr>
            <a:r>
              <a:rPr lang="hr-HR" sz="2000" dirty="0" smtClean="0">
                <a:latin typeface="Arial" pitchFamily="34" charset="0"/>
                <a:cs typeface="Arial" pitchFamily="34" charset="0"/>
              </a:rPr>
              <a:t>Objekti s različitim 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nivoima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detalja</a:t>
            </a: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 marL="633222" lvl="0" indent="-514350" algn="just">
              <a:spcBef>
                <a:spcPts val="1200"/>
              </a:spcBef>
              <a:buClrTx/>
              <a:buBlip>
                <a:blip r:embed="rId2"/>
              </a:buBlip>
            </a:pPr>
            <a:r>
              <a:rPr lang="hr-HR" sz="2000" dirty="0" smtClean="0">
                <a:latin typeface="Arial" pitchFamily="34" charset="0"/>
                <a:cs typeface="Arial" pitchFamily="34" charset="0"/>
              </a:rPr>
              <a:t>Imena definisanih objekata se mogu ponovo koristiti</a:t>
            </a: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1200"/>
              </a:spcBef>
              <a:buClrTx/>
            </a:pPr>
            <a:endParaRPr lang="bs-Latn-BA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8229600" cy="1252728"/>
          </a:xfrm>
        </p:spPr>
        <p:txBody>
          <a:bodyPr>
            <a:normAutofit/>
          </a:bodyPr>
          <a:lstStyle/>
          <a:p>
            <a:r>
              <a:rPr lang="hr-HR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Verzije VRML-a</a:t>
            </a:r>
            <a:endParaRPr lang="bs-Latn-BA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3" descr="C:\Users\pc\Desktop\RG_seminarski\slike\vrmlba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142852"/>
            <a:ext cx="6786578" cy="571502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</a:effectLst>
        </p:spPr>
      </p:pic>
      <p:pic>
        <p:nvPicPr>
          <p:cNvPr id="4098" name="Picture 2" descr="C:\Users\pc\Desktop\RG_seminarski\slike\Vrml1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52" y="1643050"/>
            <a:ext cx="3286148" cy="1091001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</a:effectLst>
          <a:scene3d>
            <a:camera prst="isometricOffAxis2Left"/>
            <a:lightRig rig="threePt" dir="t"/>
          </a:scene3d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500306"/>
            <a:ext cx="9144000" cy="28575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Tx/>
              <a:buFont typeface="Wingdings" pitchFamily="2" charset="2"/>
              <a:buChar char="Ø"/>
            </a:pPr>
            <a:r>
              <a:rPr lang="bs-Latn-BA" sz="2000" dirty="0" smtClean="0">
                <a:latin typeface="Arial" pitchFamily="34" charset="0"/>
                <a:cs typeface="Arial" pitchFamily="34" charset="0"/>
              </a:rPr>
              <a:t>Nove karakteristike uvedene u </a:t>
            </a:r>
            <a:r>
              <a:rPr lang="bs-Latn-BA" sz="2000" b="1" dirty="0" smtClean="0"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VRML 2.0 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uključuju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lnSpc>
                <a:spcPct val="150000"/>
              </a:lnSpc>
              <a:buClrTx/>
              <a:buFont typeface="Wingdings" pitchFamily="2" charset="2"/>
              <a:buChar char="Ø"/>
            </a:pP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ClrTx/>
              <a:buBlip>
                <a:blip r:embed="rId2"/>
              </a:buBlip>
            </a:pPr>
            <a:r>
              <a:rPr lang="hr-HR" sz="2000" dirty="0" smtClean="0">
                <a:latin typeface="Arial" pitchFamily="34" charset="0"/>
                <a:cs typeface="Arial" pitchFamily="34" charset="0"/>
              </a:rPr>
              <a:t>Poboljšani statički svjetovi (zvuk, filmske teksture, magla i pozadina)</a:t>
            </a: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ClrTx/>
              <a:buBlip>
                <a:blip r:embed="rId2"/>
              </a:buBlip>
            </a:pPr>
            <a:r>
              <a:rPr lang="hr-HR" sz="2000" dirty="0" smtClean="0">
                <a:latin typeface="Arial" pitchFamily="34" charset="0"/>
                <a:cs typeface="Arial" pitchFamily="34" charset="0"/>
              </a:rPr>
              <a:t>Interakcija i animacije (kretanje objekata unutar scene ...)</a:t>
            </a: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ClrTx/>
              <a:buBlip>
                <a:blip r:embed="rId2"/>
              </a:buBlip>
            </a:pPr>
            <a:r>
              <a:rPr lang="hr-HR" sz="2000" dirty="0" smtClean="0">
                <a:latin typeface="Arial" pitchFamily="34" charset="0"/>
                <a:cs typeface="Arial" pitchFamily="34" charset="0"/>
              </a:rPr>
              <a:t>Prototipovi novih VRML objekata</a:t>
            </a:r>
          </a:p>
          <a:p>
            <a:pPr>
              <a:lnSpc>
                <a:spcPct val="150000"/>
              </a:lnSpc>
              <a:buClrTx/>
              <a:buBlip>
                <a:blip r:embed="rId2"/>
              </a:buBlip>
            </a:pPr>
            <a:endParaRPr lang="hr-HR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ClrTx/>
              <a:buBlip>
                <a:blip r:embed="rId2"/>
              </a:buBlip>
            </a:pPr>
            <a:endParaRPr lang="hr-HR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ClrTx/>
              <a:buBlip>
                <a:blip r:embed="rId2"/>
              </a:buBlip>
            </a:pP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>
              <a:buClrTx/>
              <a:buNone/>
            </a:pPr>
            <a:endParaRPr lang="bs-Latn-BA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8229600" cy="1252728"/>
          </a:xfrm>
        </p:spPr>
        <p:txBody>
          <a:bodyPr>
            <a:normAutofit/>
          </a:bodyPr>
          <a:lstStyle/>
          <a:p>
            <a:r>
              <a:rPr lang="hr-HR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Verzije VRML-a</a:t>
            </a:r>
            <a:endParaRPr lang="bs-Latn-BA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3" descr="C:\Users\pc\Desktop\RG_seminarski\slike\vrmlba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142852"/>
            <a:ext cx="6786578" cy="571502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</a:effectLst>
        </p:spPr>
      </p:pic>
      <p:pic>
        <p:nvPicPr>
          <p:cNvPr id="5122" name="Picture 2" descr="images (2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7588" y="1857364"/>
            <a:ext cx="5286412" cy="9419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  <a:scene3d>
            <a:camera prst="perspectiveContrastingLeftFacing"/>
            <a:lightRig rig="threePt" dir="t"/>
          </a:scene3d>
          <a:sp3d>
            <a:bevelT/>
          </a:sp3d>
        </p:spPr>
      </p:pic>
      <p:pic>
        <p:nvPicPr>
          <p:cNvPr id="7" name="Picture 6" descr="vrml.animated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8" y="4500570"/>
            <a:ext cx="2143140" cy="21431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1571612"/>
            <a:ext cx="9144000" cy="532453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Karakteristike </a:t>
            </a:r>
            <a:r>
              <a:rPr kumimoji="0" lang="hr-H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X3D-a</a:t>
            </a:r>
            <a:r>
              <a:rPr kumimoji="0" lang="hr-H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koje ga razlikuju od VRML 2.0 su:</a:t>
            </a: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r-H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hr-H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X3D je VRML kompatibilan</a:t>
            </a:r>
            <a:endParaRPr kumimoji="0" lang="hr-H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hr-H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XML kodiranje je integrisano sa ostalim aplikacijama</a:t>
            </a:r>
            <a:endParaRPr kumimoji="0" lang="hr-H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hr-H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Scene i okruženja funkcionišu pouzdano na različitim preglednicima</a:t>
            </a:r>
            <a:endParaRPr kumimoji="0" lang="hr-H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hr-H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Komponentni  jezik</a:t>
            </a:r>
            <a:r>
              <a:rPr kumimoji="0" lang="hr-HR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hr-H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omogućava specifikaciju profila prilagođenih različitim tržištima (npr. medicina, arhitektura, filmska industrija ...))</a:t>
            </a:r>
            <a:endParaRPr kumimoji="0" lang="hr-H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hr-H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Autorizacija za korisnike je konzistentnija i lakša</a:t>
            </a:r>
            <a:endParaRPr kumimoji="0" lang="hr-H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hr-H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Bogatiji je funkcijama</a:t>
            </a:r>
            <a:endParaRPr kumimoji="0" lang="hr-H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hr-H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Stalno se ažurira i poboljšava</a:t>
            </a:r>
            <a:endParaRPr kumimoji="0" lang="hr-H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hr-H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Otvoreni kod aplikacija za usaglašenost je dostupan resurs za programere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hr-H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Binarni format nudi enkripciju (tj. bezbijednost) i kompresiju (tj. brzinu)</a:t>
            </a:r>
            <a:endParaRPr kumimoji="0" lang="hr-H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8229600" cy="1252728"/>
          </a:xfrm>
        </p:spPr>
        <p:txBody>
          <a:bodyPr>
            <a:normAutofit/>
          </a:bodyPr>
          <a:lstStyle/>
          <a:p>
            <a:r>
              <a:rPr lang="hr-HR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Verzije VRML-a</a:t>
            </a:r>
            <a:endParaRPr lang="bs-Latn-BA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3" descr="C:\Users\pc\Desktop\RG_seminarski\slike\vrmlbar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142852"/>
            <a:ext cx="6786578" cy="571502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</a:effectLst>
        </p:spPr>
      </p:pic>
      <p:pic>
        <p:nvPicPr>
          <p:cNvPr id="9" name="Picture 3" descr="C:\Users\pc\Desktop\RG_seminarski\slike\images (6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50" y="1714488"/>
            <a:ext cx="2500330" cy="12501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  <a:scene3d>
            <a:camera prst="isometricOffAxis2Left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43050"/>
            <a:ext cx="9144000" cy="4857783"/>
          </a:xfrm>
        </p:spPr>
        <p:txBody>
          <a:bodyPr>
            <a:noAutofit/>
          </a:bodyPr>
          <a:lstStyle/>
          <a:p>
            <a:pPr algn="just" fontAlgn="base">
              <a:buClrTx/>
              <a:buFont typeface="Wingdings" pitchFamily="2" charset="2"/>
              <a:buChar char="Ø"/>
            </a:pPr>
            <a:r>
              <a:rPr lang="bs-Latn-BA" sz="2000" dirty="0" smtClean="0">
                <a:latin typeface="Arial" pitchFamily="34" charset="0"/>
                <a:cs typeface="Arial" pitchFamily="34" charset="0"/>
              </a:rPr>
              <a:t>Postoji nekoliko opcija za izgradnju VRML svjetova, ali možemo ih rastaviti na dvije:</a:t>
            </a:r>
          </a:p>
          <a:p>
            <a:pPr algn="just" fontAlgn="base">
              <a:buClrTx/>
              <a:buNone/>
            </a:pP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 marL="438912" lvl="1" indent="-320040" algn="just">
              <a:spcBef>
                <a:spcPts val="0"/>
              </a:spcBef>
              <a:buClr>
                <a:schemeClr val="accent1"/>
              </a:buClr>
              <a:buSzPct val="80000"/>
              <a:buBlip>
                <a:blip r:embed="rId2"/>
              </a:buBlip>
            </a:pPr>
            <a:r>
              <a:rPr lang="hr-HR" sz="2000" b="1" i="1" dirty="0" smtClean="0">
                <a:latin typeface="Arial" pitchFamily="34" charset="0"/>
                <a:cs typeface="Arial" pitchFamily="34" charset="0"/>
              </a:rPr>
              <a:t>Ručno pisanje VRML datoteke</a:t>
            </a:r>
            <a:r>
              <a:rPr lang="hr-HR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(to je očito najbolji način za saznavanje VRML razvoja, te vodi mnogo dublje u suštinu)</a:t>
            </a:r>
          </a:p>
          <a:p>
            <a:pPr marL="438912" lvl="1" indent="-320040" algn="just">
              <a:spcBef>
                <a:spcPts val="0"/>
              </a:spcBef>
              <a:buClr>
                <a:schemeClr val="accent1"/>
              </a:buClr>
              <a:buSzPct val="80000"/>
              <a:buNone/>
            </a:pPr>
            <a:endParaRPr lang="hr-HR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Blip>
                <a:blip r:embed="rId2"/>
              </a:buBlip>
            </a:pPr>
            <a:r>
              <a:rPr lang="hr-HR" sz="20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hr-HR" sz="2000" b="1" i="1" dirty="0" smtClean="0">
                <a:latin typeface="Arial" pitchFamily="34" charset="0"/>
                <a:cs typeface="Arial" pitchFamily="34" charset="0"/>
              </a:rPr>
              <a:t>Koristeći razvojni alat</a:t>
            </a:r>
            <a:r>
              <a:rPr lang="hr-HR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(omogućavaju da se odmah počne s razvijanjem svjetova, bez potrebe za učenjem složenih detalja o VRML formatu)</a:t>
            </a:r>
          </a:p>
          <a:p>
            <a:pPr algn="just">
              <a:buNone/>
            </a:pPr>
            <a:endParaRPr lang="hr-HR" sz="2000" dirty="0" smtClean="0">
              <a:latin typeface="Arial" pitchFamily="34" charset="0"/>
              <a:cs typeface="Arial" pitchFamily="34" charset="0"/>
            </a:endParaRPr>
          </a:p>
          <a:p>
            <a:pPr lvl="1" algn="just">
              <a:spcAft>
                <a:spcPts val="600"/>
              </a:spcAft>
              <a:buSzPct val="96000"/>
              <a:buBlip>
                <a:blip r:embed="rId3"/>
              </a:buBlip>
            </a:pPr>
            <a:r>
              <a:rPr lang="hr-HR" sz="20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hr-HR" sz="1800" i="1" dirty="0" smtClean="0">
                <a:latin typeface="Arial" pitchFamily="34" charset="0"/>
                <a:cs typeface="Arial" pitchFamily="34" charset="0"/>
              </a:rPr>
              <a:t>Poboljšani tekstualni editori  </a:t>
            </a:r>
            <a:r>
              <a:rPr lang="hr-HR" sz="1800" dirty="0" smtClean="0">
                <a:latin typeface="Arial" pitchFamily="34" charset="0"/>
                <a:cs typeface="Arial" pitchFamily="34" charset="0"/>
              </a:rPr>
              <a:t>(nude neke karakterisike koje ga čine bržim i lakšim za pisanje)</a:t>
            </a:r>
          </a:p>
          <a:p>
            <a:pPr lvl="1" algn="just">
              <a:spcAft>
                <a:spcPts val="600"/>
              </a:spcAft>
              <a:buSzPct val="96000"/>
              <a:buBlip>
                <a:blip r:embed="rId3"/>
              </a:buBlip>
            </a:pPr>
            <a:r>
              <a:rPr lang="hr-HR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hr-HR" sz="1800" i="1" dirty="0" smtClean="0">
                <a:latin typeface="Arial" pitchFamily="34" charset="0"/>
                <a:cs typeface="Arial" pitchFamily="34" charset="0"/>
              </a:rPr>
              <a:t>Modeli alata za statičke objekte </a:t>
            </a:r>
            <a:r>
              <a:rPr lang="hr-HR" sz="1800" dirty="0" smtClean="0">
                <a:latin typeface="Arial" pitchFamily="34" charset="0"/>
                <a:cs typeface="Arial" pitchFamily="34" charset="0"/>
              </a:rPr>
              <a:t>(izvrsni za izgradnju geometrijskih oblika složenih predmeta)</a:t>
            </a:r>
          </a:p>
          <a:p>
            <a:pPr lvl="1" algn="just">
              <a:spcAft>
                <a:spcPts val="600"/>
              </a:spcAft>
              <a:buSzPct val="96000"/>
              <a:buBlip>
                <a:blip r:embed="rId3"/>
              </a:buBlip>
            </a:pPr>
            <a:r>
              <a:rPr lang="hr-HR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hr-HR" sz="1800" i="1" dirty="0" smtClean="0">
                <a:latin typeface="Arial" pitchFamily="34" charset="0"/>
                <a:cs typeface="Arial" pitchFamily="34" charset="0"/>
              </a:rPr>
              <a:t>Interaktivni VRML razvojni alati</a:t>
            </a:r>
            <a:r>
              <a:rPr lang="hr-HR" sz="1800" dirty="0" smtClean="0">
                <a:latin typeface="Arial" pitchFamily="34" charset="0"/>
                <a:cs typeface="Arial" pitchFamily="34" charset="0"/>
              </a:rPr>
              <a:t>  (usmjereni na stvaranje interaktivnog VRML sadržaja i kao takvi su najjednostaviji za korištenje)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8229600" cy="1252728"/>
          </a:xfrm>
        </p:spPr>
        <p:txBody>
          <a:bodyPr>
            <a:normAutofit/>
          </a:bodyPr>
          <a:lstStyle/>
          <a:p>
            <a:pPr fontAlgn="base"/>
            <a:r>
              <a:rPr lang="bs-Latn-BA" dirty="0" smtClean="0">
                <a:effectLst>
                  <a:reflection blurRad="6350" stA="55000" endA="300" endPos="45500" dir="5400000" sy="-100000" algn="bl" rotWithShape="0"/>
                </a:effectLst>
              </a:rPr>
              <a:t>Kako napraviti VRML </a:t>
            </a:r>
            <a:r>
              <a:rPr lang="bs-Latn-BA" dirty="0" smtClean="0">
                <a:effectLst>
                  <a:reflection blurRad="6350" stA="55000" endA="300" endPos="45500" dir="5400000" sy="-100000" algn="bl" rotWithShape="0"/>
                </a:effectLst>
              </a:rPr>
              <a:t>svjetove</a:t>
            </a:r>
            <a:r>
              <a:rPr lang="bs-Latn-BA" dirty="0" smtClean="0"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bs-Latn-BA" dirty="0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5" name="Picture 3" descr="C:\Users\pc\Desktop\RG_seminarski\slike\vrmlbar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7422" y="142852"/>
            <a:ext cx="6786578" cy="571502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643050"/>
            <a:ext cx="596028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>
              <a:buFont typeface="Wingdings" pitchFamily="2" charset="2"/>
              <a:buChar char="Ø"/>
            </a:pPr>
            <a:r>
              <a:rPr lang="hr-HR" sz="2000" dirty="0" smtClean="0">
                <a:latin typeface="Arial" pitchFamily="34" charset="0"/>
                <a:cs typeface="Arial" pitchFamily="34" charset="0"/>
              </a:rPr>
              <a:t>  Ili ukratko, za one koji vole slikovito objašnjenje:</a:t>
            </a:r>
          </a:p>
          <a:p>
            <a:pPr>
              <a:buFont typeface="Wingdings" pitchFamily="2" charset="2"/>
              <a:buChar char="Ø"/>
            </a:pPr>
            <a:endParaRPr lang="bs-Latn-BA" dirty="0"/>
          </a:p>
        </p:txBody>
      </p:sp>
      <p:pic>
        <p:nvPicPr>
          <p:cNvPr id="3" name="Picture 2" descr="shotheadide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2357430"/>
            <a:ext cx="1895294" cy="18573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 descr="ScreenshotsAs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0298" y="2714620"/>
            <a:ext cx="1861200" cy="1861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8229600" cy="1252728"/>
          </a:xfrm>
        </p:spPr>
        <p:txBody>
          <a:bodyPr>
            <a:normAutofit/>
          </a:bodyPr>
          <a:lstStyle/>
          <a:p>
            <a:pPr fontAlgn="base"/>
            <a:r>
              <a:rPr lang="bs-Latn-BA" dirty="0" smtClean="0">
                <a:effectLst>
                  <a:reflection blurRad="6350" stA="55000" endA="300" endPos="45500" dir="5400000" sy="-100000" algn="bl" rotWithShape="0"/>
                </a:effectLst>
              </a:rPr>
              <a:t>Kako napraviti VRML </a:t>
            </a:r>
            <a:r>
              <a:rPr lang="bs-Latn-BA" dirty="0" smtClean="0">
                <a:effectLst>
                  <a:reflection blurRad="6350" stA="55000" endA="300" endPos="45500" dir="5400000" sy="-100000" algn="bl" rotWithShape="0"/>
                </a:effectLst>
              </a:rPr>
              <a:t>svjetove</a:t>
            </a:r>
            <a:r>
              <a:rPr lang="bs-Latn-BA" dirty="0" smtClean="0"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  <a:endParaRPr lang="bs-Latn-BA" dirty="0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6" name="Picture 3" descr="C:\Users\pc\Desktop\RG_seminarski\slike\vrmlbar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7422" y="142852"/>
            <a:ext cx="6786578" cy="571502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</a:effectLst>
        </p:spPr>
      </p:pic>
      <p:pic>
        <p:nvPicPr>
          <p:cNvPr id="1026" name="Picture 2" descr="C:\Users\pc\Desktop\Bašić Fatima\slike\shotpublish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3143248"/>
            <a:ext cx="1861200" cy="1861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7" name="Picture 3" descr="C:\Users\pc\Desktop\Bašić Fatima\slike\caroutofwin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15140" y="3571876"/>
            <a:ext cx="1861200" cy="18984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TextBox 12"/>
          <p:cNvSpPr txBox="1"/>
          <p:nvPr/>
        </p:nvSpPr>
        <p:spPr>
          <a:xfrm>
            <a:off x="7143768" y="5643578"/>
            <a:ext cx="9973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s-Latn-BA" sz="2000" dirty="0" smtClean="0">
                <a:effectLst>
                  <a:reflection blurRad="6350" stA="60000" endA="900" endPos="58000" dir="5400000" sy="-100000" algn="bl" rotWithShape="0"/>
                </a:effectLst>
                <a:latin typeface="Arial Black" pitchFamily="34" charset="0"/>
              </a:rPr>
              <a:t>uživaj</a:t>
            </a:r>
            <a:endParaRPr lang="bs-Latn-BA" sz="2000" dirty="0">
              <a:effectLst>
                <a:reflection blurRad="6350" stA="60000" endA="900" endPos="58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57488" y="4714884"/>
            <a:ext cx="11052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s-Latn-BA" sz="2000" dirty="0" smtClean="0">
                <a:effectLst>
                  <a:reflection blurRad="6350" stA="60000" endA="900" endPos="58000" dir="5400000" sy="-100000" algn="bl" rotWithShape="0"/>
                </a:effectLst>
                <a:latin typeface="Arial Black" pitchFamily="34" charset="0"/>
              </a:rPr>
              <a:t>kreiraj</a:t>
            </a:r>
            <a:endParaRPr lang="bs-Latn-BA" sz="2000" dirty="0">
              <a:effectLst>
                <a:reflection blurRad="6350" stA="60000" endA="900" endPos="58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00628" y="5143512"/>
            <a:ext cx="10218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s-Latn-BA" sz="2000" dirty="0" smtClean="0">
                <a:effectLst>
                  <a:reflection blurRad="6350" stA="60000" endA="900" endPos="58000" dir="5400000" sy="-100000" algn="bl" rotWithShape="0"/>
                </a:effectLst>
                <a:latin typeface="Arial Black" pitchFamily="34" charset="0"/>
              </a:rPr>
              <a:t>objavi</a:t>
            </a:r>
            <a:endParaRPr lang="bs-Latn-BA" sz="2000" dirty="0">
              <a:effectLst>
                <a:reflection blurRad="6350" stA="60000" endA="900" endPos="58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14348" y="4357694"/>
            <a:ext cx="11673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s-Latn-BA" sz="2000" dirty="0" smtClean="0">
                <a:effectLst>
                  <a:reflection blurRad="6350" stA="60000" endA="900" endPos="58000" dir="5400000" sy="-100000" algn="bl" rotWithShape="0"/>
                </a:effectLst>
                <a:latin typeface="Arial Black" pitchFamily="34" charset="0"/>
              </a:rPr>
              <a:t>zamisli</a:t>
            </a:r>
            <a:endParaRPr lang="bs-Latn-BA" sz="2000" dirty="0">
              <a:effectLst>
                <a:reflection blurRad="6350" stA="60000" endA="900" endPos="58000" dir="5400000" sy="-100000" algn="bl" rotWithShape="0"/>
              </a:effectLst>
              <a:latin typeface="Arial Black" pitchFamily="34" charset="0"/>
            </a:endParaRPr>
          </a:p>
        </p:txBody>
      </p:sp>
      <p:cxnSp>
        <p:nvCxnSpPr>
          <p:cNvPr id="18" name="Curved Connector 17"/>
          <p:cNvCxnSpPr>
            <a:stCxn id="16" idx="3"/>
            <a:endCxn id="14" idx="1"/>
          </p:cNvCxnSpPr>
          <p:nvPr/>
        </p:nvCxnSpPr>
        <p:spPr>
          <a:xfrm>
            <a:off x="1881655" y="4557749"/>
            <a:ext cx="975833" cy="357190"/>
          </a:xfrm>
          <a:prstGeom prst="curvedConnector3">
            <a:avLst>
              <a:gd name="adj1" fmla="val 41852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Curved Connector 25"/>
          <p:cNvCxnSpPr>
            <a:stCxn id="14" idx="3"/>
            <a:endCxn id="15" idx="1"/>
          </p:cNvCxnSpPr>
          <p:nvPr/>
        </p:nvCxnSpPr>
        <p:spPr>
          <a:xfrm>
            <a:off x="3962727" y="4914939"/>
            <a:ext cx="1037901" cy="42862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Curved Connector 30"/>
          <p:cNvCxnSpPr>
            <a:stCxn id="15" idx="3"/>
          </p:cNvCxnSpPr>
          <p:nvPr/>
        </p:nvCxnSpPr>
        <p:spPr>
          <a:xfrm>
            <a:off x="6000760" y="5357826"/>
            <a:ext cx="914400" cy="914400"/>
          </a:xfrm>
          <a:prstGeom prst="curved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urved Connector 32"/>
          <p:cNvCxnSpPr>
            <a:endCxn id="13" idx="1"/>
          </p:cNvCxnSpPr>
          <p:nvPr/>
        </p:nvCxnSpPr>
        <p:spPr>
          <a:xfrm>
            <a:off x="6072198" y="5357826"/>
            <a:ext cx="1071570" cy="485807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75191"/>
            <a:ext cx="9144000" cy="4625609"/>
          </a:xfrm>
        </p:spPr>
        <p:txBody>
          <a:bodyPr>
            <a:normAutofit lnSpcReduction="10000"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hr-HR" sz="2000" dirty="0" smtClean="0">
                <a:latin typeface="Arial" pitchFamily="34" charset="0"/>
                <a:cs typeface="Arial" pitchFamily="34" charset="0"/>
              </a:rPr>
              <a:t>VRML softver se generalno dijeli na dva dijela: </a:t>
            </a: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 lvl="1">
              <a:buClrTx/>
              <a:buBlip>
                <a:blip r:embed="rId2"/>
              </a:buBlip>
            </a:pPr>
            <a:r>
              <a:rPr lang="hr-HR" sz="2000" dirty="0" smtClean="0">
                <a:latin typeface="Arial" pitchFamily="34" charset="0"/>
                <a:cs typeface="Arial" pitchFamily="34" charset="0"/>
              </a:rPr>
              <a:t>na programe za gledanje VRML sadržaja (browsere = preglednike)</a:t>
            </a: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 lvl="1">
              <a:buClrTx/>
              <a:buBlip>
                <a:blip r:embed="rId2"/>
              </a:buBlip>
            </a:pPr>
            <a:r>
              <a:rPr lang="hr-HR" sz="2000" dirty="0" smtClean="0">
                <a:latin typeface="Arial" pitchFamily="34" charset="0"/>
                <a:cs typeface="Arial" pitchFamily="34" charset="0"/>
              </a:rPr>
              <a:t>na aplikacije za izradu VRML-a (world builders, 3D modelers...) </a:t>
            </a:r>
          </a:p>
          <a:p>
            <a:endParaRPr lang="hr-HR" sz="2000" dirty="0" smtClean="0">
              <a:latin typeface="Arial" pitchFamily="34" charset="0"/>
              <a:cs typeface="Arial" pitchFamily="34" charset="0"/>
            </a:endParaRPr>
          </a:p>
          <a:p>
            <a:pPr>
              <a:buClrTx/>
              <a:buFont typeface="Wingdings" pitchFamily="2" charset="2"/>
              <a:buChar char="Ø"/>
            </a:pPr>
            <a:r>
              <a:rPr lang="hr-HR" sz="2000" dirty="0" smtClean="0">
                <a:latin typeface="Arial" pitchFamily="34" charset="0"/>
                <a:cs typeface="Arial" pitchFamily="34" charset="0"/>
              </a:rPr>
              <a:t>Najčešći i najpoznatiji VRML browseri su:</a:t>
            </a:r>
            <a:r>
              <a:rPr lang="hr-HR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ClrTx/>
              <a:buFont typeface="Wingdings" pitchFamily="2" charset="2"/>
              <a:buChar char="Ø"/>
            </a:pP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110000"/>
              </a:lnSpc>
              <a:spcBef>
                <a:spcPts val="600"/>
              </a:spcBef>
              <a:buBlip>
                <a:blip r:embed="rId2"/>
              </a:buBlip>
            </a:pPr>
            <a:r>
              <a:rPr lang="hr-HR" sz="2000" b="1" u="sng" dirty="0" smtClean="0">
                <a:latin typeface="Arial" pitchFamily="34" charset="0"/>
                <a:cs typeface="Arial" pitchFamily="34" charset="0"/>
              </a:rPr>
              <a:t>Cortona3D Viewer</a:t>
            </a:r>
            <a:r>
              <a:rPr lang="hr-HR" sz="2000" u="sng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(VRML plugin za Netscape ili Internet Explorer )</a:t>
            </a: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110000"/>
              </a:lnSpc>
              <a:spcBef>
                <a:spcPts val="600"/>
              </a:spcBef>
              <a:buBlip>
                <a:blip r:embed="rId2"/>
              </a:buBlip>
            </a:pPr>
            <a:r>
              <a:rPr lang="hr-HR" sz="2000" b="1" dirty="0" smtClean="0">
                <a:latin typeface="Arial" pitchFamily="34" charset="0"/>
                <a:cs typeface="Arial" pitchFamily="34" charset="0"/>
              </a:rPr>
              <a:t>Castle Game Engine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  (FreeBSD, Linux, MacOSX, Windows)</a:t>
            </a: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110000"/>
              </a:lnSpc>
              <a:spcBef>
                <a:spcPts val="600"/>
              </a:spcBef>
              <a:buBlip>
                <a:blip r:embed="rId2"/>
              </a:buBlip>
            </a:pPr>
            <a:r>
              <a:rPr lang="hr-HR" sz="2000" b="1" dirty="0" smtClean="0">
                <a:latin typeface="Arial" pitchFamily="34" charset="0"/>
                <a:cs typeface="Arial" pitchFamily="34" charset="0"/>
              </a:rPr>
              <a:t>Octaga Player 5.0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 (Windows)</a:t>
            </a: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110000"/>
              </a:lnSpc>
              <a:spcBef>
                <a:spcPts val="600"/>
              </a:spcBef>
              <a:buBlip>
                <a:blip r:embed="rId2"/>
              </a:buBlip>
            </a:pPr>
            <a:r>
              <a:rPr lang="hr-HR" sz="2000" b="1" dirty="0" smtClean="0">
                <a:latin typeface="Arial" pitchFamily="34" charset="0"/>
                <a:cs typeface="Arial" pitchFamily="34" charset="0"/>
              </a:rPr>
              <a:t>OpenVRML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 (FreeBSD, Linux, MacOSX) </a:t>
            </a: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110000"/>
              </a:lnSpc>
              <a:spcBef>
                <a:spcPts val="600"/>
              </a:spcBef>
              <a:buBlip>
                <a:blip r:embed="rId2"/>
              </a:buBlip>
            </a:pPr>
            <a:r>
              <a:rPr lang="hr-HR" sz="2000" b="1" dirty="0" smtClean="0">
                <a:latin typeface="Arial" pitchFamily="34" charset="0"/>
                <a:cs typeface="Arial" pitchFamily="34" charset="0"/>
              </a:rPr>
              <a:t>SwirlX3D Free Player 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(Windows)</a:t>
            </a: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110000"/>
              </a:lnSpc>
              <a:spcBef>
                <a:spcPts val="600"/>
              </a:spcBef>
              <a:buBlip>
                <a:blip r:embed="rId2"/>
              </a:buBlip>
            </a:pPr>
            <a:r>
              <a:rPr lang="hr-HR" sz="2000" b="1" dirty="0" smtClean="0">
                <a:latin typeface="Arial" pitchFamily="34" charset="0"/>
                <a:cs typeface="Arial" pitchFamily="34" charset="0"/>
              </a:rPr>
              <a:t>Titania Browser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 primarno razvijen za Ubuntu / Debian operacijski sistem</a:t>
            </a: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110000"/>
              </a:lnSpc>
              <a:spcBef>
                <a:spcPts val="600"/>
              </a:spcBef>
              <a:buBlip>
                <a:blip r:embed="rId2"/>
              </a:buBlip>
            </a:pPr>
            <a:r>
              <a:rPr lang="hr-HR" sz="2000" b="1" dirty="0" smtClean="0">
                <a:latin typeface="Arial" pitchFamily="34" charset="0"/>
                <a:cs typeface="Arial" pitchFamily="34" charset="0"/>
              </a:rPr>
              <a:t>White Dune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 (FreeBSD, MacOSX, Linux, Unix)</a:t>
            </a: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 lvl="2">
              <a:buClrTx/>
              <a:buBlip>
                <a:blip r:embed="rId2"/>
              </a:buBlip>
            </a:pPr>
            <a:endParaRPr lang="bs-Latn-BA" sz="1600" dirty="0" smtClean="0">
              <a:latin typeface="Arial" pitchFamily="34" charset="0"/>
              <a:cs typeface="Arial" pitchFamily="34" charset="0"/>
            </a:endParaRPr>
          </a:p>
          <a:p>
            <a:pPr>
              <a:buClrTx/>
              <a:buFont typeface="Wingdings" pitchFamily="2" charset="2"/>
              <a:buChar char="Ø"/>
            </a:pPr>
            <a:endParaRPr lang="bs-Latn-BA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8229600" cy="1252728"/>
          </a:xfrm>
        </p:spPr>
        <p:txBody>
          <a:bodyPr>
            <a:normAutofit/>
          </a:bodyPr>
          <a:lstStyle/>
          <a:p>
            <a:pPr fontAlgn="base"/>
            <a:r>
              <a:rPr lang="bs-Latn-BA" dirty="0" smtClean="0">
                <a:effectLst>
                  <a:reflection blurRad="6350" stA="55000" endA="300" endPos="45500" dir="5400000" sy="-100000" algn="bl" rotWithShape="0"/>
                </a:effectLst>
              </a:rPr>
              <a:t>VRML softver</a:t>
            </a:r>
            <a:endParaRPr lang="bs-Latn-BA" dirty="0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5" name="Picture 3" descr="C:\Users\pc\Desktop\RG_seminarski\slike\vrmlba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142852"/>
            <a:ext cx="6786578" cy="571502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</a:effectLst>
        </p:spPr>
      </p:pic>
      <p:pic>
        <p:nvPicPr>
          <p:cNvPr id="2050" name="Picture 2" descr="C:\Users\pc\Desktop\Bašić Fatima\slike\cortbest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12" y="4643446"/>
            <a:ext cx="2230707" cy="7858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perspectiveContrastingLeftFacing"/>
            <a:lightRig rig="threePt" dir="t"/>
          </a:scene3d>
          <a:sp3d>
            <a:bevelT/>
          </a:sp3d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71613"/>
            <a:ext cx="6500826" cy="2571768"/>
          </a:xfrm>
        </p:spPr>
        <p:txBody>
          <a:bodyPr>
            <a:noAutofit/>
          </a:bodyPr>
          <a:lstStyle/>
          <a:p>
            <a:pPr algn="just">
              <a:buClrTx/>
              <a:buFont typeface="Wingdings" pitchFamily="2" charset="2"/>
              <a:buChar char="Ø"/>
            </a:pPr>
            <a:r>
              <a:rPr lang="hr-HR" sz="2000" dirty="0" smtClean="0">
                <a:latin typeface="Arial" pitchFamily="34" charset="0"/>
                <a:cs typeface="Arial" pitchFamily="34" charset="0"/>
              </a:rPr>
              <a:t>Aplikacije za izradu VRML-a:</a:t>
            </a:r>
          </a:p>
          <a:p>
            <a:pPr algn="just">
              <a:buClrTx/>
              <a:buFont typeface="Wingdings" pitchFamily="2" charset="2"/>
              <a:buChar char="Ø"/>
            </a:pP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 lvl="0" algn="just">
              <a:spcBef>
                <a:spcPts val="600"/>
              </a:spcBef>
              <a:buClrTx/>
              <a:buBlip>
                <a:blip r:embed="rId2"/>
              </a:buBlip>
            </a:pPr>
            <a:r>
              <a:rPr lang="hr-HR" sz="2000" b="1" dirty="0" smtClean="0">
                <a:latin typeface="Arial" pitchFamily="34" charset="0"/>
                <a:cs typeface="Arial" pitchFamily="34" charset="0"/>
              </a:rPr>
              <a:t>X3D-Edit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 - primarni alat koji se koristi za stvaranje X3D</a:t>
            </a: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 lvl="0" algn="just">
              <a:spcBef>
                <a:spcPts val="600"/>
              </a:spcBef>
              <a:buClrTx/>
              <a:buBlip>
                <a:blip r:embed="rId2"/>
              </a:buBlip>
            </a:pPr>
            <a:r>
              <a:rPr lang="hr-HR" sz="2000" b="1" dirty="0" smtClean="0">
                <a:latin typeface="Arial" pitchFamily="34" charset="0"/>
                <a:cs typeface="Arial" pitchFamily="34" charset="0"/>
              </a:rPr>
              <a:t>AC3D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 - 3D alat koji uključuje podršku za X3D izvoz (Linux, MacOSX, Windows) </a:t>
            </a: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 lvl="0" algn="just">
              <a:spcBef>
                <a:spcPts val="600"/>
              </a:spcBef>
              <a:buClrTx/>
              <a:buBlip>
                <a:blip r:embed="rId2"/>
              </a:buBlip>
            </a:pPr>
            <a:r>
              <a:rPr lang="hr-HR" sz="2000" b="1" u="sng" dirty="0" smtClean="0">
                <a:latin typeface="Arial" pitchFamily="34" charset="0"/>
                <a:cs typeface="Arial" pitchFamily="34" charset="0"/>
              </a:rPr>
              <a:t>Blender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 - open-source 3D alat koji uključuje podršku za X3D uvoz / izvoz (FreeBSD, Linux, MacOSX, Windows) </a:t>
            </a: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 lvl="0" algn="just">
              <a:spcBef>
                <a:spcPts val="600"/>
              </a:spcBef>
              <a:buClrTx/>
              <a:buBlip>
                <a:blip r:embed="rId2"/>
              </a:buBlip>
            </a:pP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ClrTx/>
              <a:buFont typeface="Wingdings" pitchFamily="2" charset="2"/>
              <a:buChar char="Ø"/>
            </a:pPr>
            <a:endParaRPr lang="bs-Latn-BA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8229600" cy="1252728"/>
          </a:xfrm>
        </p:spPr>
        <p:txBody>
          <a:bodyPr>
            <a:normAutofit/>
          </a:bodyPr>
          <a:lstStyle/>
          <a:p>
            <a:pPr fontAlgn="base"/>
            <a:r>
              <a:rPr lang="bs-Latn-BA" dirty="0" smtClean="0">
                <a:effectLst>
                  <a:reflection blurRad="6350" stA="55000" endA="300" endPos="45500" dir="5400000" sy="-100000" algn="bl" rotWithShape="0"/>
                </a:effectLst>
              </a:rPr>
              <a:t>VRML softver</a:t>
            </a:r>
            <a:endParaRPr lang="bs-Latn-BA" dirty="0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5" name="Picture 3" descr="C:\Users\pc\Desktop\RG_seminarski\slike\vrmlba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142852"/>
            <a:ext cx="6786578" cy="571502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</a:effectLst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0" y="4643446"/>
            <a:ext cx="9144000" cy="2214554"/>
          </a:xfrm>
          <a:prstGeom prst="rect">
            <a:avLst/>
          </a:prstGeom>
        </p:spPr>
        <p:txBody>
          <a:bodyPr vert="horz" lIns="54864" tIns="91440" rtlCol="0">
            <a:noAutofit/>
          </a:bodyPr>
          <a:lstStyle/>
          <a:p>
            <a:pPr marL="438912" marR="0" lvl="0" indent="-32004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80000"/>
              <a:buFont typeface="Wingdings 2"/>
              <a:buBlip>
                <a:blip r:embed="rId2"/>
              </a:buBlip>
              <a:tabLst/>
              <a:defRPr/>
            </a:pPr>
            <a:r>
              <a:rPr kumimoji="0" lang="hr-H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insight3d</a:t>
            </a:r>
            <a:r>
              <a:rPr kumimoji="0" lang="hr-H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- open-source, image-based alat za modeliranje gdje se objekti stvaraju iz fotografija</a:t>
            </a:r>
            <a:endParaRPr kumimoji="0" lang="bs-Latn-BA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438912" marR="0" lvl="0" indent="-32004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80000"/>
              <a:buFont typeface="Wingdings 2"/>
              <a:buBlip>
                <a:blip r:embed="rId2"/>
              </a:buBlip>
              <a:tabLst/>
              <a:defRPr/>
            </a:pPr>
            <a:r>
              <a:rPr kumimoji="0" lang="hr-H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Seamless3d</a:t>
            </a:r>
            <a:r>
              <a:rPr kumimoji="0" lang="hr-H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- open-source 3D program za modeliranje namijenjen umjetnicima </a:t>
            </a:r>
            <a:endParaRPr kumimoji="0" lang="bs-Latn-BA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438912" marR="0" lvl="0" indent="-32004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80000"/>
              <a:buFont typeface="Wingdings 2"/>
              <a:buBlip>
                <a:blip r:embed="rId2"/>
              </a:buBlip>
              <a:tabLst/>
              <a:defRPr/>
            </a:pPr>
            <a:r>
              <a:rPr kumimoji="0" lang="hr-H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Titania Browser</a:t>
            </a:r>
            <a:r>
              <a:rPr kumimoji="0" lang="hr-H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- besplatan samostalan X3D / VRML alat primarno razvijen za Ubuntu / Debian operacioni sistem</a:t>
            </a:r>
            <a:endParaRPr kumimoji="0" lang="bs-Latn-BA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438912" marR="0" lvl="0" indent="-32004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 typeface="Wingdings" pitchFamily="2" charset="2"/>
              <a:buChar char="Ø"/>
              <a:tabLst/>
              <a:defRPr/>
            </a:pPr>
            <a:endParaRPr kumimoji="0" lang="bs-Latn-BA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3078" name="Picture 6" descr="C:\Users\pc\Desktop\Bašić Fatima\slike\blend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2264" y="2428868"/>
            <a:ext cx="2309786" cy="18478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pc\Desktop\Bašić Fatima\slike\Sarajevo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3" y="2714620"/>
            <a:ext cx="7429551" cy="39326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43050"/>
            <a:ext cx="9144000" cy="4625609"/>
          </a:xfrm>
        </p:spPr>
        <p:txBody>
          <a:bodyPr>
            <a:normAutofit/>
          </a:bodyPr>
          <a:lstStyle/>
          <a:p>
            <a:pPr algn="just">
              <a:buClrTx/>
              <a:buFont typeface="Wingdings" pitchFamily="2" charset="2"/>
              <a:buChar char="Ø"/>
            </a:pPr>
            <a:r>
              <a:rPr lang="hr-HR" sz="2000" dirty="0" smtClean="0">
                <a:latin typeface="Arial" pitchFamily="34" charset="0"/>
                <a:cs typeface="Arial" pitchFamily="34" charset="0"/>
              </a:rPr>
              <a:t>Jedan veoma zanimljiv primjer primjene VRML-a je </a:t>
            </a:r>
            <a:r>
              <a:rPr lang="hr-HR" sz="2000" i="1" dirty="0" smtClean="0">
                <a:latin typeface="Arial" pitchFamily="34" charset="0"/>
                <a:cs typeface="Arial" pitchFamily="34" charset="0"/>
              </a:rPr>
              <a:t>Virtualno Sarajevo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, koje možete pronaći na </a:t>
            </a:r>
            <a:r>
              <a:rPr lang="hr-HR" sz="2000" u="sng" dirty="0" smtClean="0">
                <a:latin typeface="Arial" pitchFamily="34" charset="0"/>
                <a:cs typeface="Arial" pitchFamily="34" charset="0"/>
                <a:hlinkClick r:id="rId3"/>
              </a:rPr>
              <a:t>http://www.virtualnosarajevo.com.ba/</a:t>
            </a:r>
            <a:endParaRPr lang="bs-Latn-BA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8229600" cy="1252728"/>
          </a:xfrm>
        </p:spPr>
        <p:txBody>
          <a:bodyPr>
            <a:normAutofit/>
          </a:bodyPr>
          <a:lstStyle/>
          <a:p>
            <a:pPr fontAlgn="base"/>
            <a:r>
              <a:rPr lang="bs-Latn-BA" dirty="0" smtClean="0">
                <a:effectLst>
                  <a:reflection blurRad="6350" stA="55000" endA="300" endPos="45500" dir="5400000" sy="-100000" algn="bl" rotWithShape="0"/>
                </a:effectLst>
              </a:rPr>
              <a:t> Primjeri VRML-a </a:t>
            </a:r>
            <a:endParaRPr lang="bs-Latn-BA" dirty="0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5122" name="Picture 2" descr="Sarajevo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2714620"/>
            <a:ext cx="7429552" cy="39361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8" name="Picture 3" descr="C:\Users\pc\Desktop\RG_seminarski\slike\vrmlbar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57422" y="142852"/>
            <a:ext cx="6786578" cy="571502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8229600" cy="1252728"/>
          </a:xfrm>
        </p:spPr>
        <p:txBody>
          <a:bodyPr>
            <a:normAutofit/>
          </a:bodyPr>
          <a:lstStyle/>
          <a:p>
            <a:pPr fontAlgn="base"/>
            <a:r>
              <a:rPr lang="bs-Latn-BA" dirty="0" smtClean="0">
                <a:effectLst>
                  <a:reflection blurRad="6350" stA="55000" endA="300" endPos="45500" dir="5400000" sy="-100000" algn="bl" rotWithShape="0"/>
                </a:effectLst>
              </a:rPr>
              <a:t> Primjeri VRML-a </a:t>
            </a:r>
            <a:endParaRPr lang="bs-Latn-BA" dirty="0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643050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r-HR" sz="2000" dirty="0" smtClean="0">
                <a:latin typeface="Arial" pitchFamily="34" charset="0"/>
                <a:cs typeface="Arial" pitchFamily="34" charset="0"/>
              </a:rPr>
              <a:t>Također, ukoliko neko želi sam isprobati mogućnosti VRML-a može naći mnoštvo 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tutorijala 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i već ispisanih kodova na Internetu. Ja sam kombinovala nekoliko takvih i dobila sam sljedeću sliku:</a:t>
            </a:r>
            <a:endParaRPr lang="bs-Latn-BA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7" name="Picture 3" descr="moj primj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673933"/>
            <a:ext cx="7358114" cy="38983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8" name="Picture 3" descr="C:\Users\pc\Desktop\RG_seminarski\slike\vrmlba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142852"/>
            <a:ext cx="6786578" cy="571502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71612"/>
            <a:ext cx="9144000" cy="4839923"/>
          </a:xfrm>
        </p:spPr>
        <p:txBody>
          <a:bodyPr>
            <a:normAutofit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hr-HR" sz="2000" dirty="0" smtClean="0">
                <a:latin typeface="Arial" pitchFamily="34" charset="0"/>
                <a:cs typeface="Arial" pitchFamily="34" charset="0"/>
              </a:rPr>
              <a:t>X3D ima široku primjenu u mnogim različitim industrijama, od projektovanja, inženjeringa, znanosti, obrazovanja i zdravstva.</a:t>
            </a:r>
          </a:p>
          <a:p>
            <a:pPr>
              <a:buClrTx/>
              <a:buFont typeface="Wingdings" pitchFamily="2" charset="2"/>
              <a:buChar char="Ø"/>
            </a:pPr>
            <a:endParaRPr lang="hr-HR" sz="2000" dirty="0" smtClean="0">
              <a:latin typeface="Arial" pitchFamily="34" charset="0"/>
              <a:cs typeface="Arial" pitchFamily="34" charset="0"/>
            </a:endParaRPr>
          </a:p>
          <a:p>
            <a:pPr>
              <a:buClrTx/>
              <a:buFont typeface="Wingdings" pitchFamily="2" charset="2"/>
              <a:buChar char="Ø"/>
            </a:pPr>
            <a:endParaRPr lang="hr-HR" sz="2000" dirty="0" smtClean="0">
              <a:latin typeface="Arial" pitchFamily="34" charset="0"/>
              <a:cs typeface="Arial" pitchFamily="34" charset="0"/>
            </a:endParaRPr>
          </a:p>
          <a:p>
            <a:pPr>
              <a:buClrTx/>
              <a:buFont typeface="Wingdings" pitchFamily="2" charset="2"/>
              <a:buChar char="Ø"/>
            </a:pPr>
            <a:endParaRPr lang="hr-HR" sz="2000" dirty="0" smtClean="0">
              <a:latin typeface="Arial" pitchFamily="34" charset="0"/>
              <a:cs typeface="Arial" pitchFamily="34" charset="0"/>
            </a:endParaRPr>
          </a:p>
          <a:p>
            <a:pPr>
              <a:buClrTx/>
              <a:buFont typeface="Wingdings" pitchFamily="2" charset="2"/>
              <a:buChar char="Ø"/>
            </a:pPr>
            <a:endParaRPr lang="hr-HR" sz="2000" dirty="0" smtClean="0">
              <a:latin typeface="Arial" pitchFamily="34" charset="0"/>
              <a:cs typeface="Arial" pitchFamily="34" charset="0"/>
            </a:endParaRPr>
          </a:p>
          <a:p>
            <a:pPr>
              <a:buClrTx/>
              <a:buFont typeface="Wingdings" pitchFamily="2" charset="2"/>
              <a:buChar char="Ø"/>
            </a:pPr>
            <a:endParaRPr lang="hr-HR" sz="2000" dirty="0" smtClean="0">
              <a:latin typeface="Arial" pitchFamily="34" charset="0"/>
              <a:cs typeface="Arial" pitchFamily="34" charset="0"/>
            </a:endParaRPr>
          </a:p>
          <a:p>
            <a:pPr>
              <a:buClrTx/>
              <a:buFont typeface="Wingdings" pitchFamily="2" charset="2"/>
              <a:buChar char="Ø"/>
            </a:pPr>
            <a:endParaRPr lang="hr-HR" sz="2000" dirty="0" smtClean="0">
              <a:latin typeface="Arial" pitchFamily="34" charset="0"/>
              <a:cs typeface="Arial" pitchFamily="34" charset="0"/>
            </a:endParaRPr>
          </a:p>
          <a:p>
            <a:pPr>
              <a:buClrTx/>
              <a:buFont typeface="Wingdings" pitchFamily="2" charset="2"/>
              <a:buChar char="Ø"/>
            </a:pPr>
            <a:endParaRPr lang="hr-HR" sz="2000" dirty="0" smtClean="0">
              <a:latin typeface="Arial" pitchFamily="34" charset="0"/>
              <a:cs typeface="Arial" pitchFamily="34" charset="0"/>
            </a:endParaRPr>
          </a:p>
          <a:p>
            <a:pPr>
              <a:buClrTx/>
              <a:buFont typeface="Wingdings" pitchFamily="2" charset="2"/>
              <a:buChar char="Ø"/>
            </a:pPr>
            <a:endParaRPr lang="hr-HR" sz="2000" dirty="0" smtClean="0">
              <a:latin typeface="Arial" pitchFamily="34" charset="0"/>
              <a:cs typeface="Arial" pitchFamily="34" charset="0"/>
            </a:endParaRPr>
          </a:p>
          <a:p>
            <a:pPr>
              <a:buClrTx/>
              <a:buFont typeface="Wingdings" pitchFamily="2" charset="2"/>
              <a:buChar char="Ø"/>
            </a:pPr>
            <a:endParaRPr lang="hr-HR" sz="2000" dirty="0" smtClean="0">
              <a:latin typeface="Arial" pitchFamily="34" charset="0"/>
              <a:cs typeface="Arial" pitchFamily="34" charset="0"/>
            </a:endParaRPr>
          </a:p>
          <a:p>
            <a:pPr>
              <a:buClrTx/>
              <a:buFont typeface="Wingdings" pitchFamily="2" charset="2"/>
              <a:buChar char="Ø"/>
            </a:pPr>
            <a:endParaRPr lang="hr-HR" sz="2000" dirty="0" smtClean="0">
              <a:latin typeface="Arial" pitchFamily="34" charset="0"/>
              <a:cs typeface="Arial" pitchFamily="34" charset="0"/>
            </a:endParaRPr>
          </a:p>
          <a:p>
            <a:pPr>
              <a:buClrTx/>
              <a:buFont typeface="Wingdings" pitchFamily="2" charset="2"/>
              <a:buChar char="Ø"/>
            </a:pPr>
            <a:endParaRPr lang="hr-HR" sz="2000" dirty="0" smtClean="0">
              <a:latin typeface="Arial" pitchFamily="34" charset="0"/>
              <a:cs typeface="Arial" pitchFamily="34" charset="0"/>
            </a:endParaRPr>
          </a:p>
          <a:p>
            <a:pPr>
              <a:buClrTx/>
              <a:buFont typeface="Wingdings" pitchFamily="2" charset="2"/>
              <a:buChar char="Ø"/>
            </a:pPr>
            <a:endParaRPr lang="hr-HR" sz="2000" dirty="0" smtClean="0">
              <a:latin typeface="Arial" pitchFamily="34" charset="0"/>
              <a:cs typeface="Arial" pitchFamily="34" charset="0"/>
            </a:endParaRPr>
          </a:p>
          <a:p>
            <a:pPr>
              <a:buClrTx/>
              <a:buFont typeface="Wingdings" pitchFamily="2" charset="2"/>
              <a:buChar char="Ø"/>
            </a:pPr>
            <a:endParaRPr lang="hr-HR" sz="2000" dirty="0" smtClean="0">
              <a:latin typeface="Arial" pitchFamily="34" charset="0"/>
              <a:cs typeface="Arial" pitchFamily="34" charset="0"/>
            </a:endParaRPr>
          </a:p>
          <a:p>
            <a:pPr>
              <a:buClrTx/>
              <a:buFont typeface="Wingdings" pitchFamily="2" charset="2"/>
              <a:buChar char="Ø"/>
            </a:pPr>
            <a:endParaRPr lang="hr-HR" sz="2000" dirty="0" smtClean="0">
              <a:latin typeface="Arial" pitchFamily="34" charset="0"/>
              <a:cs typeface="Arial" pitchFamily="34" charset="0"/>
            </a:endParaRPr>
          </a:p>
          <a:p>
            <a:pPr>
              <a:buClrTx/>
              <a:buFont typeface="Wingdings" pitchFamily="2" charset="2"/>
              <a:buChar char="Ø"/>
            </a:pPr>
            <a:endParaRPr lang="bs-Latn-BA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8229600" cy="1252728"/>
          </a:xfrm>
        </p:spPr>
        <p:txBody>
          <a:bodyPr>
            <a:noAutofit/>
          </a:bodyPr>
          <a:lstStyle/>
          <a:p>
            <a:pPr fontAlgn="base"/>
            <a:r>
              <a:rPr lang="bs-Latn-BA" dirty="0" smtClean="0">
                <a:effectLst>
                  <a:reflection blurRad="6350" stA="55000" endA="300" endPos="45500" dir="5400000" sy="-100000" algn="bl" rotWithShape="0"/>
                </a:effectLst>
              </a:rPr>
              <a:t> </a:t>
            </a:r>
            <a:r>
              <a:rPr lang="hr-HR" dirty="0" smtClean="0">
                <a:effectLst>
                  <a:reflection blurRad="6350" stA="55000" endA="300" endPos="45500" dir="5400000" sy="-100000" algn="bl" rotWithShape="0"/>
                </a:effectLst>
              </a:rPr>
              <a:t>X3D i njegova primjena</a:t>
            </a:r>
            <a:r>
              <a:rPr lang="bs-Latn-BA" dirty="0" smtClean="0">
                <a:effectLst>
                  <a:reflection blurRad="6350" stA="55000" endA="300" endPos="45500" dir="5400000" sy="-100000" algn="bl" rotWithShape="0"/>
                </a:effectLst>
              </a:rPr>
              <a:t> </a:t>
            </a:r>
            <a:endParaRPr lang="bs-Latn-BA" dirty="0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35842" name="Picture 2" descr="schalke_nov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428868"/>
            <a:ext cx="5762625" cy="35528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2571736" y="6215082"/>
            <a:ext cx="39374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2000" i="1" dirty="0" smtClean="0">
                <a:latin typeface="Arial" pitchFamily="34" charset="0"/>
                <a:cs typeface="Arial" pitchFamily="34" charset="0"/>
              </a:rPr>
              <a:t>Izgled virtualne 3D Veltins arene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 </a:t>
            </a:r>
            <a:endParaRPr lang="bs-Latn-BA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pc\Desktop\Bašić Fatima\slike\cad_vrm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500306"/>
            <a:ext cx="7862400" cy="41624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-1" y="1643050"/>
            <a:ext cx="9144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s-Latn-BA" sz="2000" dirty="0" smtClean="0">
                <a:latin typeface="Arial" pitchFamily="34" charset="0"/>
                <a:cs typeface="Arial" pitchFamily="34" charset="0"/>
              </a:rPr>
              <a:t>Sljedeći objekti su kreirani u AutoCad-u, te pomoću aplikacije VRMLout za AutoCad eksportovani u VRML.</a:t>
            </a:r>
            <a:endParaRPr lang="bs-Latn-BA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8229600" cy="1252728"/>
          </a:xfrm>
        </p:spPr>
        <p:txBody>
          <a:bodyPr>
            <a:noAutofit/>
          </a:bodyPr>
          <a:lstStyle/>
          <a:p>
            <a:pPr fontAlgn="base"/>
            <a:r>
              <a:rPr lang="bs-Latn-BA" dirty="0" smtClean="0">
                <a:effectLst>
                  <a:reflection blurRad="6350" stA="55000" endA="300" endPos="45500" dir="5400000" sy="-100000" algn="bl" rotWithShape="0"/>
                </a:effectLst>
              </a:rPr>
              <a:t> </a:t>
            </a:r>
            <a:r>
              <a:rPr lang="hr-HR" dirty="0" smtClean="0">
                <a:effectLst>
                  <a:reflection blurRad="6350" stA="55000" endA="300" endPos="45500" dir="5400000" sy="-100000" algn="bl" rotWithShape="0"/>
                </a:effectLst>
              </a:rPr>
              <a:t>X3D i njegova primjena</a:t>
            </a:r>
            <a:r>
              <a:rPr lang="bs-Latn-BA" dirty="0" smtClean="0">
                <a:effectLst>
                  <a:reflection blurRad="6350" stA="55000" endA="300" endPos="45500" dir="5400000" sy="-100000" algn="bl" rotWithShape="0"/>
                </a:effectLst>
              </a:rPr>
              <a:t> </a:t>
            </a:r>
            <a:endParaRPr lang="bs-Latn-BA" dirty="0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8" name="Picture 2" descr="C:\Users\pc\Desktop\Bašić Fatima\slike\kuhinj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500306"/>
            <a:ext cx="8001057" cy="4197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8229600" cy="1252728"/>
          </a:xfrm>
        </p:spPr>
        <p:txBody>
          <a:bodyPr>
            <a:noAutofit/>
          </a:bodyPr>
          <a:lstStyle/>
          <a:p>
            <a:pPr fontAlgn="base"/>
            <a:r>
              <a:rPr lang="bs-Latn-BA" dirty="0" smtClean="0">
                <a:effectLst>
                  <a:reflection blurRad="6350" stA="55000" endA="300" endPos="45500" dir="5400000" sy="-100000" algn="bl" rotWithShape="0"/>
                </a:effectLst>
              </a:rPr>
              <a:t> </a:t>
            </a:r>
            <a:r>
              <a:rPr lang="hr-HR" dirty="0" smtClean="0">
                <a:effectLst>
                  <a:reflection blurRad="6350" stA="55000" endA="300" endPos="45500" dir="5400000" sy="-100000" algn="bl" rotWithShape="0"/>
                </a:effectLst>
              </a:rPr>
              <a:t>X3D i njegova primjena</a:t>
            </a:r>
            <a:r>
              <a:rPr lang="bs-Latn-BA" dirty="0" smtClean="0">
                <a:effectLst>
                  <a:reflection blurRad="6350" stA="55000" endA="300" endPos="45500" dir="5400000" sy="-100000" algn="bl" rotWithShape="0"/>
                </a:effectLst>
              </a:rPr>
              <a:t> </a:t>
            </a:r>
            <a:endParaRPr lang="bs-Latn-BA" dirty="0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571612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Touchscreen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manipul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acija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real-time render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isanih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3D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obje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kata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koristeći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Fraunhofer's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Instant Reality X3D/VRML Player</a:t>
            </a:r>
            <a:endParaRPr lang="bs-Latn-BA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EADS Touchlab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85786" y="2428867"/>
            <a:ext cx="7358114" cy="4138939"/>
          </a:xfrm>
          <a:prstGeom prst="rect">
            <a:avLst/>
          </a:prstGeom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pc\Desktop\Bašić Fatima\slike\hd_vrml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428596" y="2071678"/>
            <a:ext cx="8450095" cy="2571768"/>
          </a:xfrm>
          <a:prstGeom prst="rect">
            <a:avLst/>
          </a:prstGeom>
          <a:ln>
            <a:solidFill>
              <a:schemeClr val="tx2"/>
            </a:solidFill>
          </a:ln>
          <a:effectLst>
            <a:reflection blurRad="6350" stA="50000" endA="300" endPos="90000" dir="5400000" sy="-100000" algn="bl" rotWithShape="0"/>
            <a:softEdge rad="112500"/>
          </a:effec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214282" y="428604"/>
            <a:ext cx="8229600" cy="1252728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s-Latn-BA" sz="4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satMod val="15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Zaključak </a:t>
            </a:r>
            <a:endParaRPr kumimoji="0" lang="bs-Latn-BA" sz="45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satMod val="15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0" y="1714488"/>
            <a:ext cx="91440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hr-HR" sz="2000" b="1" i="0" u="none" strike="noStrike" cap="none" normalizeH="0" baseline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Neke od prednosti VRML-a su što je to otvoreni standard, zatim ima  mogućnost uvoza i izvoza VRML-a u većinu 3D paketa i alata za vizualizaciju.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endParaRPr kumimoji="0" lang="hr-HR" sz="2000" b="1" i="0" u="none" strike="noStrike" cap="none" normalizeH="0" baseline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hr-HR" sz="2000" b="1" i="0" u="none" strike="noStrike" cap="none" normalizeH="0" baseline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Uzimajući u obzir značaj reklame u savremenom svijetu već je samo to dovoljan razlog za ulaganje u ovaj medij, a njegove prednosti u sferi zabave nikada nisu ni bile pod upitnikom.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endParaRPr kumimoji="0" lang="hr-HR" sz="2000" b="1" i="0" u="none" strike="noStrike" cap="none" normalizeH="0" baseline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hr-HR" sz="2000" b="1" i="0" u="none" strike="noStrike" cap="none" normalizeH="0" baseline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Mogućnosti primjene nameću se same po sebi u svim naučnim i tehničkim disciplinama, od inženjeringa i arhitekture do psihologije i sociologije, od medicine do vojne industrije.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endParaRPr kumimoji="0" lang="hr-HR" sz="2000" b="1" i="0" u="none" strike="noStrike" cap="none" normalizeH="0" baseline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hr-HR" sz="2000" b="1" i="0" u="none" strike="noStrike" cap="none" normalizeH="0" baseline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Neki od nedostataka su što je to relativno složen standard, nedostatak autorskih prava, u sadašnje vrijeme sam VRML nije dovoljan već ga je poterbno kombinovati sa drugim jezicima (JavaScript, Java, SQL, C++, CAD,..)</a:t>
            </a:r>
            <a:endParaRPr kumimoji="0" lang="hr-HR" sz="2000" b="1" i="0" u="none" strike="noStrike" cap="none" normalizeH="0" baseline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14282" y="428604"/>
            <a:ext cx="8229600" cy="1252728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s-Latn-BA" sz="4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satMod val="15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Literatura </a:t>
            </a:r>
            <a:endParaRPr kumimoji="0" lang="bs-Latn-BA" sz="45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satMod val="15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2844" y="1500174"/>
            <a:ext cx="900115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hr-HR" sz="2000" dirty="0" smtClean="0">
                <a:latin typeface="Arial" pitchFamily="34" charset="0"/>
                <a:cs typeface="Arial" pitchFamily="34" charset="0"/>
              </a:rPr>
              <a:t>[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]  </a:t>
            </a:r>
            <a:r>
              <a:rPr lang="hr-HR" sz="2000" u="sng" dirty="0" smtClean="0">
                <a:latin typeface="Arial" pitchFamily="34" charset="0"/>
                <a:cs typeface="Arial" pitchFamily="34" charset="0"/>
                <a:hlinkClick r:id="rId2"/>
              </a:rPr>
              <a:t>http</a:t>
            </a:r>
            <a:r>
              <a:rPr lang="hr-HR" sz="2000" u="sng" dirty="0" smtClean="0">
                <a:latin typeface="Arial" pitchFamily="34" charset="0"/>
                <a:cs typeface="Arial" pitchFamily="34" charset="0"/>
                <a:hlinkClick r:id="rId2"/>
              </a:rPr>
              <a:t>://www.web3d.org/x3d-vrml-most-widely-used-3d-formats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 </a:t>
            </a:r>
            <a:endParaRPr lang="hr-HR" sz="2000" dirty="0" smtClean="0">
              <a:latin typeface="Arial" pitchFamily="34" charset="0"/>
              <a:cs typeface="Arial" pitchFamily="34" charset="0"/>
            </a:endParaRPr>
          </a:p>
          <a:p>
            <a:pPr>
              <a:spcAft>
                <a:spcPts val="600"/>
              </a:spcAft>
            </a:pPr>
            <a:r>
              <a:rPr lang="hr-HR" sz="2000" dirty="0" smtClean="0">
                <a:latin typeface="Arial" pitchFamily="34" charset="0"/>
                <a:cs typeface="Arial" pitchFamily="34" charset="0"/>
              </a:rPr>
              <a:t>[2]  </a:t>
            </a:r>
            <a:r>
              <a:rPr lang="hr-HR" sz="2000" u="sng" dirty="0" smtClean="0">
                <a:latin typeface="Arial" pitchFamily="34" charset="0"/>
                <a:cs typeface="Arial" pitchFamily="34" charset="0"/>
                <a:hlinkClick r:id="rId3"/>
              </a:rPr>
              <a:t>http</a:t>
            </a:r>
            <a:r>
              <a:rPr lang="hr-HR" sz="2000" u="sng" dirty="0" smtClean="0">
                <a:latin typeface="Arial" pitchFamily="34" charset="0"/>
                <a:cs typeface="Arial" pitchFamily="34" charset="0"/>
                <a:hlinkClick r:id="rId3"/>
              </a:rPr>
              <a:t>://www.scintillatinggraphics.com.au/VRMLmagic/VRMLInfo.html#future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 </a:t>
            </a: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>
              <a:spcAft>
                <a:spcPts val="600"/>
              </a:spcAft>
            </a:pPr>
            <a:r>
              <a:rPr lang="hr-HR" sz="2000" dirty="0" smtClean="0">
                <a:latin typeface="Arial" pitchFamily="34" charset="0"/>
                <a:cs typeface="Arial" pitchFamily="34" charset="0"/>
              </a:rPr>
              <a:t>[3]  Kod 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preuzet sa :  </a:t>
            </a:r>
            <a:r>
              <a:rPr lang="hr-HR" sz="2000" u="sng" dirty="0" smtClean="0">
                <a:latin typeface="Arial" pitchFamily="34" charset="0"/>
                <a:cs typeface="Arial" pitchFamily="34" charset="0"/>
                <a:hlinkClick r:id="rId4"/>
              </a:rPr>
              <a:t>http://www.agocg.ac.uk/train/vrml2rep/contents.htm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 </a:t>
            </a: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>
              <a:spcAft>
                <a:spcPts val="600"/>
              </a:spcAft>
            </a:pPr>
            <a:r>
              <a:rPr lang="hr-HR" sz="2000" dirty="0" smtClean="0">
                <a:latin typeface="Arial" pitchFamily="34" charset="0"/>
                <a:cs typeface="Arial" pitchFamily="34" charset="0"/>
              </a:rPr>
              <a:t>[4]  </a:t>
            </a:r>
            <a:r>
              <a:rPr lang="hr-HR" sz="2000" u="sng" dirty="0" smtClean="0">
                <a:latin typeface="Arial" pitchFamily="34" charset="0"/>
                <a:cs typeface="Arial" pitchFamily="34" charset="0"/>
                <a:hlinkClick r:id="rId5"/>
              </a:rPr>
              <a:t>http://people.etf.unsa.ba/~</a:t>
            </a:r>
            <a:r>
              <a:rPr lang="hr-HR" sz="2000" u="sng" dirty="0" smtClean="0">
                <a:latin typeface="Arial" pitchFamily="34" charset="0"/>
                <a:cs typeface="Arial" pitchFamily="34" charset="0"/>
                <a:hlinkClick r:id="rId5"/>
              </a:rPr>
              <a:t>asadzak/kompjuterska_grafika.pdf</a:t>
            </a: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>
              <a:spcAft>
                <a:spcPts val="600"/>
              </a:spcAft>
            </a:pPr>
            <a:r>
              <a:rPr lang="hr-HR" sz="2000" dirty="0" smtClean="0">
                <a:latin typeface="Arial" pitchFamily="34" charset="0"/>
                <a:cs typeface="Arial" pitchFamily="34" charset="0"/>
              </a:rPr>
              <a:t>[5]  </a:t>
            </a:r>
            <a:r>
              <a:rPr lang="hr-HR" sz="2000" u="sng" dirty="0" smtClean="0">
                <a:latin typeface="Arial" pitchFamily="34" charset="0"/>
                <a:cs typeface="Arial" pitchFamily="34" charset="0"/>
                <a:hlinkClick r:id="rId6"/>
              </a:rPr>
              <a:t>http://</a:t>
            </a:r>
            <a:r>
              <a:rPr lang="hr-HR" sz="2000" u="sng" dirty="0" smtClean="0">
                <a:latin typeface="Arial" pitchFamily="34" charset="0"/>
                <a:cs typeface="Arial" pitchFamily="34" charset="0"/>
                <a:hlinkClick r:id="rId6"/>
              </a:rPr>
              <a:t>en.wikipedia.org/wiki/VRML</a:t>
            </a: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>
              <a:spcAft>
                <a:spcPts val="600"/>
              </a:spcAft>
            </a:pPr>
            <a:r>
              <a:rPr lang="hr-HR" sz="2000" dirty="0" smtClean="0">
                <a:latin typeface="Arial" pitchFamily="34" charset="0"/>
                <a:cs typeface="Arial" pitchFamily="34" charset="0"/>
              </a:rPr>
              <a:t>[6]  </a:t>
            </a:r>
            <a:r>
              <a:rPr lang="hr-HR" sz="2000" u="sng" dirty="0" smtClean="0">
                <a:latin typeface="Arial" pitchFamily="34" charset="0"/>
                <a:cs typeface="Arial" pitchFamily="34" charset="0"/>
                <a:hlinkClick r:id="rId7"/>
              </a:rPr>
              <a:t>http://</a:t>
            </a:r>
            <a:r>
              <a:rPr lang="hr-HR" sz="2000" u="sng" dirty="0" smtClean="0">
                <a:latin typeface="Arial" pitchFamily="34" charset="0"/>
                <a:cs typeface="Arial" pitchFamily="34" charset="0"/>
                <a:hlinkClick r:id="rId7"/>
              </a:rPr>
              <a:t>www.web3d.org/working-groups/x3d</a:t>
            </a: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>
              <a:spcAft>
                <a:spcPts val="600"/>
              </a:spcAft>
            </a:pPr>
            <a:r>
              <a:rPr lang="hr-HR" sz="2000" dirty="0" smtClean="0">
                <a:latin typeface="Arial" pitchFamily="34" charset="0"/>
                <a:cs typeface="Arial" pitchFamily="34" charset="0"/>
              </a:rPr>
              <a:t>[7]  </a:t>
            </a:r>
            <a:r>
              <a:rPr lang="hr-HR" sz="2000" u="sng" dirty="0" smtClean="0">
                <a:latin typeface="Arial" pitchFamily="34" charset="0"/>
                <a:cs typeface="Arial" pitchFamily="34" charset="0"/>
                <a:hlinkClick r:id="rId8"/>
              </a:rPr>
              <a:t>http://</a:t>
            </a:r>
            <a:r>
              <a:rPr lang="hr-HR" sz="2000" u="sng" dirty="0" smtClean="0">
                <a:latin typeface="Arial" pitchFamily="34" charset="0"/>
                <a:cs typeface="Arial" pitchFamily="34" charset="0"/>
                <a:hlinkClick r:id="rId8"/>
              </a:rPr>
              <a:t>www.web3d.org/x3d-resources/content/examples/X3dResources.htm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         </a:t>
            </a: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>
              <a:spcAft>
                <a:spcPts val="600"/>
              </a:spcAft>
            </a:pPr>
            <a:r>
              <a:rPr lang="hr-HR" sz="2000" dirty="0" smtClean="0">
                <a:latin typeface="Arial" pitchFamily="34" charset="0"/>
                <a:cs typeface="Arial" pitchFamily="34" charset="0"/>
              </a:rPr>
              <a:t>[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8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]  </a:t>
            </a:r>
            <a:r>
              <a:rPr lang="hr-HR" sz="2000" u="sng" dirty="0" smtClean="0">
                <a:latin typeface="Arial" pitchFamily="34" charset="0"/>
                <a:cs typeface="Arial" pitchFamily="34" charset="0"/>
                <a:hlinkClick r:id="rId9"/>
              </a:rPr>
              <a:t>http://www.inet.hr/~tkapetan/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  </a:t>
            </a: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>
              <a:spcAft>
                <a:spcPts val="600"/>
              </a:spcAft>
            </a:pPr>
            <a:r>
              <a:rPr lang="hr-HR" sz="2000" dirty="0" smtClean="0">
                <a:latin typeface="Arial" pitchFamily="34" charset="0"/>
                <a:cs typeface="Arial" pitchFamily="34" charset="0"/>
              </a:rPr>
              <a:t>[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9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]  </a:t>
            </a:r>
            <a:r>
              <a:rPr lang="hr-HR" sz="2000" u="sng" dirty="0" smtClean="0">
                <a:latin typeface="Arial" pitchFamily="34" charset="0"/>
                <a:cs typeface="Arial" pitchFamily="34" charset="0"/>
                <a:hlinkClick r:id="rId10"/>
              </a:rPr>
              <a:t>http://</a:t>
            </a:r>
            <a:r>
              <a:rPr lang="hr-HR" sz="2000" u="sng" dirty="0" smtClean="0">
                <a:latin typeface="Arial" pitchFamily="34" charset="0"/>
                <a:cs typeface="Arial" pitchFamily="34" charset="0"/>
                <a:hlinkClick r:id="rId10"/>
              </a:rPr>
              <a:t>www.cadstudio.cz/vrmlout</a:t>
            </a: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>
              <a:spcAft>
                <a:spcPts val="600"/>
              </a:spcAft>
            </a:pPr>
            <a:r>
              <a:rPr lang="hr-HR" sz="2000" dirty="0" smtClean="0">
                <a:latin typeface="Arial" pitchFamily="34" charset="0"/>
                <a:cs typeface="Arial" pitchFamily="34" charset="0"/>
              </a:rPr>
              <a:t>[10]  </a:t>
            </a:r>
            <a:r>
              <a:rPr lang="hr-HR" sz="2000" u="sng" dirty="0" smtClean="0">
                <a:latin typeface="Arial" pitchFamily="34" charset="0"/>
                <a:cs typeface="Arial" pitchFamily="34" charset="0"/>
                <a:hlinkClick r:id="rId11"/>
              </a:rPr>
              <a:t>http://</a:t>
            </a:r>
            <a:r>
              <a:rPr lang="hr-HR" sz="2000" u="sng" dirty="0" smtClean="0">
                <a:latin typeface="Arial" pitchFamily="34" charset="0"/>
                <a:cs typeface="Arial" pitchFamily="34" charset="0"/>
                <a:hlinkClick r:id="rId11"/>
              </a:rPr>
              <a:t>www.web3d.org/what-x3d-graphics</a:t>
            </a: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>
              <a:spcAft>
                <a:spcPts val="600"/>
              </a:spcAft>
            </a:pPr>
            <a:r>
              <a:rPr lang="hr-HR" sz="2000" dirty="0" smtClean="0">
                <a:latin typeface="Arial" pitchFamily="34" charset="0"/>
                <a:cs typeface="Arial" pitchFamily="34" charset="0"/>
              </a:rPr>
              <a:t>[11]  </a:t>
            </a:r>
            <a:r>
              <a:rPr lang="hr-HR" sz="2000" u="sng" dirty="0" smtClean="0">
                <a:latin typeface="Arial" pitchFamily="34" charset="0"/>
                <a:cs typeface="Arial" pitchFamily="34" charset="0"/>
                <a:hlinkClick r:id="rId12"/>
              </a:rPr>
              <a:t>http://</a:t>
            </a:r>
            <a:r>
              <a:rPr lang="hr-HR" sz="2000" u="sng" dirty="0" smtClean="0">
                <a:latin typeface="Arial" pitchFamily="34" charset="0"/>
                <a:cs typeface="Arial" pitchFamily="34" charset="0"/>
                <a:hlinkClick r:id="rId12"/>
              </a:rPr>
              <a:t>www.vrinternal.com/docs/vrml.html</a:t>
            </a: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>
              <a:spcAft>
                <a:spcPts val="600"/>
              </a:spcAft>
            </a:pPr>
            <a:r>
              <a:rPr lang="hr-HR" sz="2000" dirty="0" smtClean="0">
                <a:latin typeface="Arial" pitchFamily="34" charset="0"/>
                <a:cs typeface="Arial" pitchFamily="34" charset="0"/>
              </a:rPr>
              <a:t>[12]  </a:t>
            </a:r>
            <a:r>
              <a:rPr lang="hr-HR" sz="2000" u="sng" dirty="0" smtClean="0">
                <a:latin typeface="Arial" pitchFamily="34" charset="0"/>
                <a:cs typeface="Arial" pitchFamily="34" charset="0"/>
                <a:hlinkClick r:id="rId13"/>
              </a:rPr>
              <a:t>http://</a:t>
            </a:r>
            <a:r>
              <a:rPr lang="hr-HR" sz="2000" u="sng" dirty="0" smtClean="0">
                <a:latin typeface="Arial" pitchFamily="34" charset="0"/>
                <a:cs typeface="Arial" pitchFamily="34" charset="0"/>
                <a:hlinkClick r:id="rId13"/>
              </a:rPr>
              <a:t>www.web3d.org/case-studies</a:t>
            </a: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>
              <a:spcAft>
                <a:spcPts val="600"/>
              </a:spcAft>
            </a:pPr>
            <a:r>
              <a:rPr lang="hr-HR" sz="2000" dirty="0" smtClean="0">
                <a:latin typeface="Arial" pitchFamily="34" charset="0"/>
                <a:cs typeface="Arial" pitchFamily="34" charset="0"/>
              </a:rPr>
              <a:t>[13]  </a:t>
            </a:r>
            <a:r>
              <a:rPr lang="hr-HR" sz="2000" u="sng" dirty="0" smtClean="0">
                <a:latin typeface="Arial" pitchFamily="34" charset="0"/>
                <a:cs typeface="Arial" pitchFamily="34" charset="0"/>
                <a:hlinkClick r:id="rId14"/>
              </a:rPr>
              <a:t>http://www.web3d.org/case-studies/schalke-04-stadium-marketing</a:t>
            </a:r>
            <a:r>
              <a:rPr lang="hr-HR" sz="2000" dirty="0" smtClean="0">
                <a:latin typeface="Arial" pitchFamily="34" charset="0"/>
                <a:cs typeface="Arial" pitchFamily="34" charset="0"/>
              </a:rPr>
              <a:t>  </a:t>
            </a:r>
            <a:endParaRPr lang="bs-Latn-BA" sz="20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4" descr="C:\Users\pc\Desktop\Bašić Fatima\slike\images (3)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285720" y="1571612"/>
            <a:ext cx="8121071" cy="4951872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714348" y="2714620"/>
            <a:ext cx="7572428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bs-Latn-BA" sz="8800" b="1" cap="all" spc="0" dirty="0" smtClean="0">
                <a:ln w="0">
                  <a:solidFill>
                    <a:schemeClr val="tx1"/>
                  </a:solidFill>
                </a:ln>
                <a:effectLst>
                  <a:reflection blurRad="12700" stA="50000" endPos="50000" dist="5000" dir="5400000" sy="-100000" rotWithShape="0"/>
                </a:effectLst>
                <a:latin typeface="Bodoni MT Black" pitchFamily="18" charset="0"/>
              </a:rPr>
              <a:t>HVALA NA </a:t>
            </a:r>
          </a:p>
          <a:p>
            <a:pPr algn="ctr"/>
            <a:r>
              <a:rPr lang="bs-Latn-BA" sz="8800" b="1" cap="all" spc="0" dirty="0" smtClean="0">
                <a:ln w="0">
                  <a:solidFill>
                    <a:schemeClr val="tx1"/>
                  </a:solidFill>
                </a:ln>
                <a:effectLst>
                  <a:reflection blurRad="12700" stA="50000" endPos="50000" dist="5000" dir="5400000" sy="-100000" rotWithShape="0"/>
                </a:effectLst>
                <a:latin typeface="Bodoni MT Black" pitchFamily="18" charset="0"/>
              </a:rPr>
              <a:t>PAŽNJI !</a:t>
            </a:r>
            <a:endParaRPr lang="en-US" sz="8800" b="1" cap="all" spc="0" dirty="0">
              <a:ln w="0">
                <a:solidFill>
                  <a:schemeClr val="tx1"/>
                </a:solidFill>
              </a:ln>
              <a:effectLst>
                <a:reflection blurRad="12700" stA="50000" endPos="50000" dist="5000" dir="5400000" sy="-100000" rotWithShape="0"/>
              </a:effectLst>
              <a:latin typeface="Bodoni MT Black" pitchFamily="18" charset="0"/>
            </a:endParaRP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Custom 3">
      <a:dk1>
        <a:sysClr val="windowText" lastClr="000000"/>
      </a:dk1>
      <a:lt1>
        <a:srgbClr val="FFFFFF"/>
      </a:lt1>
      <a:dk2>
        <a:srgbClr val="FFFFFF"/>
      </a:dk2>
      <a:lt2>
        <a:srgbClr val="FFFFFF"/>
      </a:lt2>
      <a:accent1>
        <a:srgbClr val="FFFFFF"/>
      </a:accent1>
      <a:accent2>
        <a:srgbClr val="E5B7DB"/>
      </a:accent2>
      <a:accent3>
        <a:srgbClr val="E5B7DB"/>
      </a:accent3>
      <a:accent4>
        <a:srgbClr val="EDCFE7"/>
      </a:accent4>
      <a:accent5>
        <a:srgbClr val="EDCFE7"/>
      </a:accent5>
      <a:accent6>
        <a:srgbClr val="F2F2F2"/>
      </a:accent6>
      <a:hlink>
        <a:srgbClr val="0070C0"/>
      </a:hlink>
      <a:folHlink>
        <a:srgbClr val="FF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779</TotalTime>
  <Words>1053</Words>
  <Application>Microsoft Office PowerPoint</Application>
  <PresentationFormat>On-screen Show (4:3)</PresentationFormat>
  <Paragraphs>176</Paragraphs>
  <Slides>21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Module</vt:lpstr>
      <vt:lpstr>Slide 1</vt:lpstr>
      <vt:lpstr>VRML (Virtual Reality Modeling Language)</vt:lpstr>
      <vt:lpstr>Uvod</vt:lpstr>
      <vt:lpstr>Uvod</vt:lpstr>
      <vt:lpstr>Osnovne karakteristike VRML-a</vt:lpstr>
      <vt:lpstr>Osnovne karakteristike VRML-a</vt:lpstr>
      <vt:lpstr>Verzije VRML-a</vt:lpstr>
      <vt:lpstr>Verzije VRML-a</vt:lpstr>
      <vt:lpstr>Verzije VRML-a</vt:lpstr>
      <vt:lpstr>Kako napraviti VRML svjetove?</vt:lpstr>
      <vt:lpstr>Kako napraviti VRML svjetove?</vt:lpstr>
      <vt:lpstr>VRML softver</vt:lpstr>
      <vt:lpstr>VRML softver</vt:lpstr>
      <vt:lpstr> Primjeri VRML-a </vt:lpstr>
      <vt:lpstr> Primjeri VRML-a </vt:lpstr>
      <vt:lpstr> X3D i njegova primjena </vt:lpstr>
      <vt:lpstr> X3D i njegova primjena </vt:lpstr>
      <vt:lpstr> X3D i njegova primjena 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pc</dc:creator>
  <cp:lastModifiedBy>pc</cp:lastModifiedBy>
  <cp:revision>74</cp:revision>
  <dcterms:created xsi:type="dcterms:W3CDTF">2014-12-26T20:42:37Z</dcterms:created>
  <dcterms:modified xsi:type="dcterms:W3CDTF">2015-01-12T12:44:35Z</dcterms:modified>
</cp:coreProperties>
</file>